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5"/>
  </p:notesMasterIdLst>
  <p:sldIdLst>
    <p:sldId id="256" r:id="rId2"/>
    <p:sldId id="378" r:id="rId3"/>
    <p:sldId id="419" r:id="rId4"/>
    <p:sldId id="366" r:id="rId5"/>
    <p:sldId id="357" r:id="rId6"/>
    <p:sldId id="358" r:id="rId7"/>
    <p:sldId id="359" r:id="rId8"/>
    <p:sldId id="367" r:id="rId9"/>
    <p:sldId id="415" r:id="rId10"/>
    <p:sldId id="416" r:id="rId11"/>
    <p:sldId id="368" r:id="rId12"/>
    <p:sldId id="369" r:id="rId13"/>
    <p:sldId id="390" r:id="rId14"/>
    <p:sldId id="375" r:id="rId15"/>
    <p:sldId id="392" r:id="rId16"/>
    <p:sldId id="389" r:id="rId17"/>
    <p:sldId id="385" r:id="rId18"/>
    <p:sldId id="386" r:id="rId19"/>
    <p:sldId id="387" r:id="rId20"/>
    <p:sldId id="393" r:id="rId21"/>
    <p:sldId id="394" r:id="rId22"/>
    <p:sldId id="396" r:id="rId23"/>
    <p:sldId id="262" r:id="rId24"/>
    <p:sldId id="265" r:id="rId25"/>
    <p:sldId id="266" r:id="rId26"/>
    <p:sldId id="267" r:id="rId27"/>
    <p:sldId id="336" r:id="rId28"/>
    <p:sldId id="400" r:id="rId29"/>
    <p:sldId id="407" r:id="rId30"/>
    <p:sldId id="360" r:id="rId31"/>
    <p:sldId id="361" r:id="rId32"/>
    <p:sldId id="362" r:id="rId33"/>
    <p:sldId id="363" r:id="rId34"/>
    <p:sldId id="364" r:id="rId35"/>
    <p:sldId id="365" r:id="rId36"/>
    <p:sldId id="418" r:id="rId37"/>
    <p:sldId id="417" r:id="rId38"/>
    <p:sldId id="411" r:id="rId39"/>
    <p:sldId id="412" r:id="rId40"/>
    <p:sldId id="413" r:id="rId41"/>
    <p:sldId id="370" r:id="rId42"/>
    <p:sldId id="423" r:id="rId43"/>
    <p:sldId id="405"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 userDrawn="1">
          <p15:clr>
            <a:srgbClr val="A4A3A4"/>
          </p15:clr>
        </p15:guide>
        <p15:guide id="2" pos="5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00A89E"/>
    <a:srgbClr val="F57B24"/>
    <a:srgbClr val="996600"/>
    <a:srgbClr val="52AFD2"/>
    <a:srgbClr val="5478BC"/>
    <a:srgbClr val="FFC605"/>
    <a:srgbClr val="40B6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30" autoAdjust="0"/>
    <p:restoredTop sz="82933" autoAdjust="0"/>
  </p:normalViewPr>
  <p:slideViewPr>
    <p:cSldViewPr snapToGrid="0" snapToObjects="1" showGuides="1">
      <p:cViewPr varScale="1">
        <p:scale>
          <a:sx n="92" d="100"/>
          <a:sy n="92" d="100"/>
        </p:scale>
        <p:origin x="696" y="90"/>
      </p:cViewPr>
      <p:guideLst>
        <p:guide orient="horz" pos="432"/>
        <p:guide pos="52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507130-699A-D841-86E7-22B94C986414}" type="datetimeFigureOut">
              <a:rPr lang="en-US" smtClean="0"/>
              <a:pPr/>
              <a:t>4/26/2019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64F78B-0EA0-CC43-A92F-ED9FB2D8C184}" type="slidenum">
              <a:rPr lang="en-US" smtClean="0"/>
              <a:pPr/>
              <a:t>‹#›</a:t>
            </a:fld>
            <a:endParaRPr lang="en-US"/>
          </a:p>
        </p:txBody>
      </p:sp>
    </p:spTree>
    <p:extLst>
      <p:ext uri="{BB962C8B-B14F-4D97-AF65-F5344CB8AC3E}">
        <p14:creationId xmlns:p14="http://schemas.microsoft.com/office/powerpoint/2010/main" val="13716311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sz="1200" kern="1200" dirty="0">
                <a:solidFill>
                  <a:schemeClr val="tx1"/>
                </a:solidFill>
                <a:effectLst/>
                <a:latin typeface="+mn-lt"/>
                <a:ea typeface="+mn-ea"/>
                <a:cs typeface="+mn-cs"/>
              </a:rPr>
              <a:t>Durante este seminario, hablaremos acerca del importante papel que juegan los padres en el desarrollo de las habilidades auditivas y del lenguaje de sus hijos. Vamos a aprender acerca de las vías auditivas al cerebro, el proceso paso a paso del aprendizaje del lenguaje, y de cómo nuestras rutinas diarias y el ambiente en casa se puede adaptar para promover este tipo de aprendizaje. Por favor, acompáñenos durante el seminario de este mes y contribuya a la conversación, comparta sus experiencias de éxito y prepárese para irse preparado a implementar las nuevas ideas aprendidas.</a:t>
            </a:r>
          </a:p>
          <a:p>
            <a:endParaRPr lang="es-419" dirty="0"/>
          </a:p>
        </p:txBody>
      </p:sp>
      <p:sp>
        <p:nvSpPr>
          <p:cNvPr id="4" name="Slide Number Placeholder 3"/>
          <p:cNvSpPr>
            <a:spLocks noGrp="1"/>
          </p:cNvSpPr>
          <p:nvPr>
            <p:ph type="sldNum" sz="quarter" idx="5"/>
          </p:nvPr>
        </p:nvSpPr>
        <p:spPr/>
        <p:txBody>
          <a:bodyPr/>
          <a:lstStyle/>
          <a:p>
            <a:fld id="{CB64F78B-0EA0-CC43-A92F-ED9FB2D8C184}" type="slidenum">
              <a:rPr lang="en-US" smtClean="0"/>
              <a:pPr/>
              <a:t>1</a:t>
            </a:fld>
            <a:endParaRPr lang="en-US"/>
          </a:p>
        </p:txBody>
      </p:sp>
    </p:spTree>
    <p:extLst>
      <p:ext uri="{BB962C8B-B14F-4D97-AF65-F5344CB8AC3E}">
        <p14:creationId xmlns:p14="http://schemas.microsoft.com/office/powerpoint/2010/main" val="11019541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sz="1200" b="0" i="0" kern="1200" dirty="0">
                <a:solidFill>
                  <a:schemeClr val="tx1"/>
                </a:solidFill>
                <a:effectLst/>
                <a:latin typeface="+mn-lt"/>
                <a:ea typeface="+mn-ea"/>
                <a:cs typeface="+mn-cs"/>
              </a:rPr>
              <a:t>Estamos acostumbrados a pensar que oímos con nuestros oídos, pero de hecho, oímos con nuestro cerebro.</a:t>
            </a:r>
            <a:r>
              <a:rPr lang="es-419" sz="1200" b="0" i="0" kern="1200" baseline="30000" dirty="0">
                <a:solidFill>
                  <a:schemeClr val="tx1"/>
                </a:solidFill>
                <a:effectLst/>
                <a:latin typeface="+mn-lt"/>
                <a:ea typeface="+mn-ea"/>
                <a:cs typeface="+mn-cs"/>
              </a:rPr>
              <a:t>1</a:t>
            </a:r>
            <a:r>
              <a:rPr lang="es-419" sz="1200" b="0" i="0" kern="1200" dirty="0">
                <a:solidFill>
                  <a:schemeClr val="tx1"/>
                </a:solidFill>
                <a:effectLst/>
                <a:latin typeface="+mn-lt"/>
                <a:ea typeface="+mn-ea"/>
                <a:cs typeface="+mn-cs"/>
              </a:rPr>
              <a:t> El oído es la estructura que captura el sonido sin procesar del entorno y lo dirige al cerebro, donde se procesa y se le da sentido a esta información auditiva. Como tal, nuestros oídos se pueden considerar "puertas de entrada" al cerebro, donde se produce realmente la audición.</a:t>
            </a:r>
          </a:p>
          <a:p>
            <a:endParaRPr lang="es-419" sz="1200" b="0" i="0" kern="1200" dirty="0">
              <a:solidFill>
                <a:schemeClr val="tx1"/>
              </a:solidFill>
              <a:effectLst/>
              <a:latin typeface="+mn-lt"/>
              <a:ea typeface="+mn-ea"/>
              <a:cs typeface="+mn-cs"/>
            </a:endParaRPr>
          </a:p>
          <a:p>
            <a:r>
              <a:rPr lang="es-419" dirty="0"/>
              <a:t>Los niños que padecen pérdida auditiva tienen un problema con estas "puertas de entrada". Cualquier tipo de deficiencia, ya sea leve o profunda, unilateral o bilateral, significa que el sonido no puede atravesar la puerta de entrada del oído y llegar al cerebro como debiera.</a:t>
            </a:r>
          </a:p>
        </p:txBody>
      </p:sp>
      <p:sp>
        <p:nvSpPr>
          <p:cNvPr id="4" name="Slide Number Placeholder 3"/>
          <p:cNvSpPr>
            <a:spLocks noGrp="1"/>
          </p:cNvSpPr>
          <p:nvPr>
            <p:ph type="sldNum" sz="quarter" idx="5"/>
          </p:nvPr>
        </p:nvSpPr>
        <p:spPr/>
        <p:txBody>
          <a:bodyPr/>
          <a:lstStyle/>
          <a:p>
            <a:fld id="{CB64F78B-0EA0-CC43-A92F-ED9FB2D8C184}" type="slidenum">
              <a:rPr lang="en-US" smtClean="0"/>
              <a:pPr/>
              <a:t>11</a:t>
            </a:fld>
            <a:endParaRPr lang="en-US"/>
          </a:p>
        </p:txBody>
      </p:sp>
    </p:spTree>
    <p:extLst>
      <p:ext uri="{BB962C8B-B14F-4D97-AF65-F5344CB8AC3E}">
        <p14:creationId xmlns:p14="http://schemas.microsoft.com/office/powerpoint/2010/main" val="22624289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people who spend significant amounts</a:t>
            </a:r>
            <a:r>
              <a:rPr lang="en-US" baseline="0" dirty="0"/>
              <a:t> of time with your child (be that grandma, the baby sitter or a new teacher at school) may have a different comfort level with your child’s devices.  Usually this is a lack of education and direct instruction on how to handle them.  They may be worried about hurting the child or damaging an expensive device.  Taking time to teach them can have a big impact.  Consider the hours of listening experience lost if the devices are off  when the child is with that care taker.  If they really  understand that the devices are important for your child and they feel capable of managing their proper use, your  child benefits. Having a written reference for them to refer  back to is a good idea.  Most manufacturers also have resources available, or information you could adapt to a succinct guide. </a:t>
            </a:r>
            <a:endParaRPr lang="en-US" dirty="0"/>
          </a:p>
        </p:txBody>
      </p:sp>
      <p:sp>
        <p:nvSpPr>
          <p:cNvPr id="4" name="Slide Number Placeholder 3"/>
          <p:cNvSpPr>
            <a:spLocks noGrp="1"/>
          </p:cNvSpPr>
          <p:nvPr>
            <p:ph type="sldNum" sz="quarter" idx="10"/>
          </p:nvPr>
        </p:nvSpPr>
        <p:spPr/>
        <p:txBody>
          <a:bodyPr/>
          <a:lstStyle/>
          <a:p>
            <a:fld id="{CB64F78B-0EA0-CC43-A92F-ED9FB2D8C184}" type="slidenum">
              <a:rPr lang="en-US" smtClean="0"/>
              <a:pPr/>
              <a:t>13</a:t>
            </a:fld>
            <a:endParaRPr lang="en-US"/>
          </a:p>
        </p:txBody>
      </p:sp>
    </p:spTree>
    <p:extLst>
      <p:ext uri="{BB962C8B-B14F-4D97-AF65-F5344CB8AC3E}">
        <p14:creationId xmlns:p14="http://schemas.microsoft.com/office/powerpoint/2010/main" val="14446582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Literally</a:t>
            </a:r>
            <a:r>
              <a:rPr lang="en-US" baseline="0" dirty="0"/>
              <a:t> every minute counts when it comes to brain development.  Keeping the devices on a wiggly baby can be a challenge, but it is worth the effort to give them full auditory access.</a:t>
            </a:r>
            <a:endParaRPr lang="en-US" dirty="0"/>
          </a:p>
        </p:txBody>
      </p:sp>
      <p:sp>
        <p:nvSpPr>
          <p:cNvPr id="4" name="Slide Number Placeholder 3"/>
          <p:cNvSpPr>
            <a:spLocks noGrp="1"/>
          </p:cNvSpPr>
          <p:nvPr>
            <p:ph type="sldNum" sz="quarter" idx="10"/>
          </p:nvPr>
        </p:nvSpPr>
        <p:spPr/>
        <p:txBody>
          <a:bodyPr/>
          <a:lstStyle/>
          <a:p>
            <a:fld id="{CB64F78B-0EA0-CC43-A92F-ED9FB2D8C184}" type="slidenum">
              <a:rPr lang="en-US" smtClean="0"/>
              <a:pPr/>
              <a:t>14</a:t>
            </a:fld>
            <a:endParaRPr lang="en-US"/>
          </a:p>
        </p:txBody>
      </p:sp>
    </p:spTree>
    <p:extLst>
      <p:ext uri="{BB962C8B-B14F-4D97-AF65-F5344CB8AC3E}">
        <p14:creationId xmlns:p14="http://schemas.microsoft.com/office/powerpoint/2010/main" val="12412240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five years of life are a crucial time for brain development.</a:t>
            </a:r>
            <a:r>
              <a:rPr lang="en-US" baseline="0" dirty="0"/>
              <a:t>  This is time we cannot get back.  The brain simply cannot wait.</a:t>
            </a:r>
            <a:endParaRPr lang="en-US" dirty="0"/>
          </a:p>
        </p:txBody>
      </p:sp>
      <p:sp>
        <p:nvSpPr>
          <p:cNvPr id="4" name="Slide Number Placeholder 3"/>
          <p:cNvSpPr>
            <a:spLocks noGrp="1"/>
          </p:cNvSpPr>
          <p:nvPr>
            <p:ph type="sldNum" sz="quarter" idx="10"/>
          </p:nvPr>
        </p:nvSpPr>
        <p:spPr/>
        <p:txBody>
          <a:bodyPr/>
          <a:lstStyle/>
          <a:p>
            <a:fld id="{CB64F78B-0EA0-CC43-A92F-ED9FB2D8C184}" type="slidenum">
              <a:rPr lang="en-US" smtClean="0"/>
              <a:pPr/>
              <a:t>15</a:t>
            </a:fld>
            <a:endParaRPr lang="en-US"/>
          </a:p>
        </p:txBody>
      </p:sp>
    </p:spTree>
    <p:extLst>
      <p:ext uri="{BB962C8B-B14F-4D97-AF65-F5344CB8AC3E}">
        <p14:creationId xmlns:p14="http://schemas.microsoft.com/office/powerpoint/2010/main" val="33153025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Whether it’s on the playground or around your family dinner table, children </a:t>
            </a:r>
            <a:r>
              <a:rPr lang="en-US" baseline="0" dirty="0"/>
              <a:t>can “soak up” words, grammatical structure, and social customs just through exposure in daily life.   One comical but undeniable example of this is when kids surprise adults by using  words that nobody has ever deliberately taught them…including some language that is not appropriate for school.  But hey, they retained a new word and used it in context, so part of me is impressed even if the new vocabulary is a four letter word. </a:t>
            </a:r>
            <a:r>
              <a:rPr lang="en-US" baseline="0" dirty="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CB64F78B-0EA0-CC43-A92F-ED9FB2D8C184}" type="slidenum">
              <a:rPr lang="en-US" smtClean="0"/>
              <a:pPr/>
              <a:t>16</a:t>
            </a:fld>
            <a:endParaRPr lang="en-US"/>
          </a:p>
        </p:txBody>
      </p:sp>
    </p:spTree>
    <p:extLst>
      <p:ext uri="{BB962C8B-B14F-4D97-AF65-F5344CB8AC3E}">
        <p14:creationId xmlns:p14="http://schemas.microsoft.com/office/powerpoint/2010/main" val="454599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Distance from the sound</a:t>
            </a:r>
          </a:p>
          <a:p>
            <a:r>
              <a:rPr lang="en-US" sz="1200" b="0" i="0" kern="1200" dirty="0">
                <a:solidFill>
                  <a:schemeClr val="tx1"/>
                </a:solidFill>
                <a:effectLst/>
                <a:latin typeface="+mn-lt"/>
                <a:ea typeface="+mn-ea"/>
                <a:cs typeface="+mn-cs"/>
              </a:rPr>
              <a:t>Loudness and pitch of sound, as well as the distance from the sound, are all important in our ability to hear. Children with a hearing loss will have a reduced hearing range.  Your child may have difficulty understanding what you are saying when you are talking from a distance. Fortunately, much of our communication with young babies is done at close range - they are usually only an arms length away as we cuddle, play and attend to their needs. You do need to be aware of the impact of distance on your growing child's listening ability.  When you call from the next room for your child to put away the toys and they do not do it, they may not have heard your request. This is one of the dilemmas of being the parent of a child with a hearing loss - have they not done it because they couldn't hear properly or are they being disobedient?</a:t>
            </a:r>
          </a:p>
          <a:p>
            <a:r>
              <a:rPr lang="en-US" sz="1200" b="0" i="0" kern="1200" dirty="0">
                <a:solidFill>
                  <a:schemeClr val="tx1"/>
                </a:solidFill>
                <a:effectLst/>
                <a:latin typeface="+mn-lt"/>
                <a:ea typeface="+mn-ea"/>
                <a:cs typeface="+mn-cs"/>
              </a:rPr>
              <a:t>Background noise</a:t>
            </a:r>
          </a:p>
          <a:p>
            <a:r>
              <a:rPr lang="en-US" sz="1200" b="0" i="0" kern="1200" dirty="0">
                <a:solidFill>
                  <a:schemeClr val="tx1"/>
                </a:solidFill>
                <a:effectLst/>
                <a:latin typeface="+mn-lt"/>
                <a:ea typeface="+mn-ea"/>
                <a:cs typeface="+mn-cs"/>
              </a:rPr>
              <a:t>We all know the experience of trying to make out what someone is saying to us in a bar or a rock concert. We know the person is talking to us and we can probably catch a few words and get the gist of the conversation. We probably know something about the topic and can use our knowledge and experience to understand what is being said. And we are hearing with two ears.</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Background noise is a problem for all children and anyone with a hearing loss. Young children are unable to "predict from context." They have limited vocabulary and experience and can't fill in the missing pieces as adults can. For children with normal hearing, their ability to understand sentences in noisy environments does improve through the early childhood years. They reach adult levels of speech understanding in noise in their teens. Children and adults with a hearing loss will always find background noise challenging.</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
            </a:r>
            <a:br>
              <a:rPr lang="en-US" sz="1200" b="0" i="0" kern="1200" dirty="0">
                <a:solidFill>
                  <a:schemeClr val="tx1"/>
                </a:solidFill>
                <a:effectLst/>
                <a:latin typeface="+mn-lt"/>
                <a:ea typeface="+mn-ea"/>
                <a:cs typeface="+mn-cs"/>
              </a:rPr>
            </a:br>
            <a:r>
              <a:rPr lang="en-US" sz="1200" b="0" i="1" kern="1200" dirty="0">
                <a:solidFill>
                  <a:schemeClr val="tx1"/>
                </a:solidFill>
                <a:effectLst/>
                <a:latin typeface="+mn-lt"/>
                <a:ea typeface="+mn-ea"/>
                <a:cs typeface="+mn-cs"/>
              </a:rPr>
              <a:t>What can you do?</a:t>
            </a:r>
            <a:r>
              <a:rPr lang="en-US" sz="1200" b="0" i="0" kern="1200" dirty="0">
                <a:solidFill>
                  <a:schemeClr val="tx1"/>
                </a:solidFill>
                <a:effectLst/>
                <a:latin typeface="+mn-lt"/>
                <a:ea typeface="+mn-ea"/>
                <a:cs typeface="+mn-cs"/>
              </a:rPr>
              <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Homes with young children are noisy places. It is part of the fun of having children! But there are times when limiting the background noise can make it a lot easier for your child with </a:t>
            </a:r>
            <a:r>
              <a:rPr lang="en-US" sz="1200" b="0" i="0" kern="1200" dirty="0" err="1">
                <a:solidFill>
                  <a:schemeClr val="tx1"/>
                </a:solidFill>
                <a:effectLst/>
                <a:latin typeface="+mn-lt"/>
                <a:ea typeface="+mn-ea"/>
                <a:cs typeface="+mn-cs"/>
              </a:rPr>
              <a:t>UHL</a:t>
            </a:r>
            <a:r>
              <a:rPr lang="en-US" sz="1200" b="0" i="0" kern="1200" dirty="0">
                <a:solidFill>
                  <a:schemeClr val="tx1"/>
                </a:solidFill>
                <a:effectLst/>
                <a:latin typeface="+mn-lt"/>
                <a:ea typeface="+mn-ea"/>
                <a:cs typeface="+mn-cs"/>
              </a:rPr>
              <a:t> to learn and understand what is being said.</a:t>
            </a:r>
          </a:p>
          <a:p>
            <a:r>
              <a:rPr lang="en-US" sz="1200" b="0" i="0" kern="1200" dirty="0">
                <a:solidFill>
                  <a:schemeClr val="tx1"/>
                </a:solidFill>
                <a:effectLst/>
                <a:latin typeface="+mn-lt"/>
                <a:ea typeface="+mn-ea"/>
                <a:cs typeface="+mn-cs"/>
              </a:rPr>
              <a:t>Read to your child in a quiet environment and make sure their hearing ear is closest to you.</a:t>
            </a:r>
          </a:p>
          <a:p>
            <a:r>
              <a:rPr lang="en-US" sz="1200" b="0" i="0" kern="1200" dirty="0">
                <a:solidFill>
                  <a:schemeClr val="tx1"/>
                </a:solidFill>
                <a:effectLst/>
                <a:latin typeface="+mn-lt"/>
                <a:ea typeface="+mn-ea"/>
                <a:cs typeface="+mn-cs"/>
              </a:rPr>
              <a:t>Turn off the TV/radio/music at mealtimes. Sit at the table together and chat.</a:t>
            </a:r>
          </a:p>
          <a:p>
            <a:r>
              <a:rPr lang="en-US" sz="1200" b="0" i="0" kern="1200" dirty="0">
                <a:solidFill>
                  <a:schemeClr val="tx1"/>
                </a:solidFill>
                <a:effectLst/>
                <a:latin typeface="+mn-lt"/>
                <a:ea typeface="+mn-ea"/>
                <a:cs typeface="+mn-cs"/>
              </a:rPr>
              <a:t>Vacuum cleaners, washing machines and lawn mowers all make it very difficult for your child to understand what you are saying to them. Be aware of this if you are giving them instructions or warning them about something.</a:t>
            </a:r>
          </a:p>
          <a:p>
            <a:r>
              <a:rPr lang="en-US" sz="1200" b="0" i="0" kern="1200" dirty="0">
                <a:solidFill>
                  <a:schemeClr val="tx1"/>
                </a:solidFill>
                <a:effectLst/>
                <a:latin typeface="+mn-lt"/>
                <a:ea typeface="+mn-ea"/>
                <a:cs typeface="+mn-cs"/>
              </a:rPr>
              <a:t>Families spend a lot of time in the car and these can also be difficult listening environments for the child with </a:t>
            </a:r>
            <a:r>
              <a:rPr lang="en-US" sz="1200" b="0" i="0" kern="1200" dirty="0" err="1">
                <a:solidFill>
                  <a:schemeClr val="tx1"/>
                </a:solidFill>
                <a:effectLst/>
                <a:latin typeface="+mn-lt"/>
                <a:ea typeface="+mn-ea"/>
                <a:cs typeface="+mn-cs"/>
              </a:rPr>
              <a:t>UHL</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If you are chatting to your kids in the car, turn off the radio and wind up the windows. Your child with </a:t>
            </a:r>
            <a:r>
              <a:rPr lang="en-US" sz="1200" b="0" i="0" kern="1200" dirty="0" err="1">
                <a:solidFill>
                  <a:schemeClr val="tx1"/>
                </a:solidFill>
                <a:effectLst/>
                <a:latin typeface="+mn-lt"/>
                <a:ea typeface="+mn-ea"/>
                <a:cs typeface="+mn-cs"/>
              </a:rPr>
              <a:t>UHL</a:t>
            </a:r>
            <a:r>
              <a:rPr lang="en-US" sz="1200" b="0" i="0" kern="1200" dirty="0">
                <a:solidFill>
                  <a:schemeClr val="tx1"/>
                </a:solidFill>
                <a:effectLst/>
                <a:latin typeface="+mn-lt"/>
                <a:ea typeface="+mn-ea"/>
                <a:cs typeface="+mn-cs"/>
              </a:rPr>
              <a:t> should be sitting with their ear with the hearing loss closest to the window.</a:t>
            </a:r>
          </a:p>
          <a:p>
            <a:r>
              <a:rPr lang="en-US" sz="1200" b="0" i="0" kern="1200" dirty="0">
                <a:solidFill>
                  <a:schemeClr val="tx1"/>
                </a:solidFill>
                <a:effectLst/>
                <a:latin typeface="+mn-lt"/>
                <a:ea typeface="+mn-ea"/>
                <a:cs typeface="+mn-cs"/>
              </a:rPr>
              <a:t>If you are listening to music or a talking book, wind up the windows.</a:t>
            </a:r>
          </a:p>
          <a:p>
            <a:r>
              <a:rPr lang="en-US" sz="1200" b="0" i="0" kern="1200" dirty="0">
                <a:solidFill>
                  <a:schemeClr val="tx1"/>
                </a:solidFill>
                <a:effectLst/>
                <a:latin typeface="+mn-lt"/>
                <a:ea typeface="+mn-ea"/>
                <a:cs typeface="+mn-cs"/>
              </a:rPr>
              <a:t>Reverberation</a:t>
            </a:r>
          </a:p>
          <a:p>
            <a:r>
              <a:rPr lang="en-US" sz="1200" b="0" i="0" kern="1200" dirty="0">
                <a:solidFill>
                  <a:schemeClr val="tx1"/>
                </a:solidFill>
                <a:effectLst/>
                <a:latin typeface="+mn-lt"/>
                <a:ea typeface="+mn-ea"/>
                <a:cs typeface="+mn-cs"/>
              </a:rPr>
              <a:t>Reverberation is the persistence of sound in a room after the original sound has stopped - like an echo.  A room with 'good acoustics' is designed to reduce reverberation and makes it easier for understanding speech. Reverberation time depends mainly on the size of a room or space and the surface materials used in the room. An empty bedroom with wooden floors has a longer reverberation time than when the room has carpet, furniture and curtains.</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
            </a:r>
            <a:br>
              <a:rPr lang="en-US" sz="1200" b="0" i="0" kern="1200" dirty="0">
                <a:solidFill>
                  <a:schemeClr val="tx1"/>
                </a:solidFill>
                <a:effectLst/>
                <a:latin typeface="+mn-lt"/>
                <a:ea typeface="+mn-ea"/>
                <a:cs typeface="+mn-cs"/>
              </a:rPr>
            </a:br>
            <a:r>
              <a:rPr lang="en-US" sz="1200" b="0" i="1" kern="1200" dirty="0">
                <a:solidFill>
                  <a:schemeClr val="tx1"/>
                </a:solidFill>
                <a:effectLst/>
                <a:latin typeface="+mn-lt"/>
                <a:ea typeface="+mn-ea"/>
                <a:cs typeface="+mn-cs"/>
              </a:rPr>
              <a:t>What can you do at home?</a:t>
            </a:r>
            <a:r>
              <a:rPr lang="en-US" sz="1200" b="0" i="0" kern="1200" dirty="0">
                <a:solidFill>
                  <a:schemeClr val="tx1"/>
                </a:solidFill>
                <a:effectLst/>
                <a:latin typeface="+mn-lt"/>
                <a:ea typeface="+mn-ea"/>
                <a:cs typeface="+mn-cs"/>
              </a:rPr>
              <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Reverberation is usually more of a problem for children in the classroom than at home. However, contemporary homes with open plan living, timber floors and blinds on the windows are not the easiest listening environments for anyone with a hearing loss. Soft furnishings that absorb sound will reduce reverberation and make listening and understanding easier at home.</a:t>
            </a:r>
          </a:p>
          <a:p>
            <a:r>
              <a:rPr lang="en-US" sz="1200" b="0" i="0" kern="1200" dirty="0">
                <a:solidFill>
                  <a:schemeClr val="tx1"/>
                </a:solidFill>
                <a:effectLst/>
                <a:latin typeface="+mn-lt"/>
                <a:ea typeface="+mn-ea"/>
                <a:cs typeface="+mn-cs"/>
              </a:rPr>
              <a:t>Carpets are better than hard floors</a:t>
            </a:r>
          </a:p>
          <a:p>
            <a:r>
              <a:rPr lang="en-US" sz="1200" b="0" i="0" kern="1200" dirty="0">
                <a:solidFill>
                  <a:schemeClr val="tx1"/>
                </a:solidFill>
                <a:effectLst/>
                <a:latin typeface="+mn-lt"/>
                <a:ea typeface="+mn-ea"/>
                <a:cs typeface="+mn-cs"/>
              </a:rPr>
              <a:t>Curtains are better than bare windows or blinds</a:t>
            </a:r>
          </a:p>
          <a:p>
            <a:endParaRPr lang="en-US" dirty="0"/>
          </a:p>
        </p:txBody>
      </p:sp>
      <p:sp>
        <p:nvSpPr>
          <p:cNvPr id="4" name="Slide Number Placeholder 3"/>
          <p:cNvSpPr>
            <a:spLocks noGrp="1"/>
          </p:cNvSpPr>
          <p:nvPr>
            <p:ph type="sldNum" sz="quarter" idx="10"/>
          </p:nvPr>
        </p:nvSpPr>
        <p:spPr/>
        <p:txBody>
          <a:bodyPr/>
          <a:lstStyle/>
          <a:p>
            <a:fld id="{CB64F78B-0EA0-CC43-A92F-ED9FB2D8C184}" type="slidenum">
              <a:rPr lang="en-US" smtClean="0"/>
              <a:pPr/>
              <a:t>17</a:t>
            </a:fld>
            <a:endParaRPr lang="en-US"/>
          </a:p>
        </p:txBody>
      </p:sp>
    </p:spTree>
    <p:extLst>
      <p:ext uri="{BB962C8B-B14F-4D97-AF65-F5344CB8AC3E}">
        <p14:creationId xmlns:p14="http://schemas.microsoft.com/office/powerpoint/2010/main" val="32190163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dirty="0"/>
          </a:p>
        </p:txBody>
      </p:sp>
      <p:sp>
        <p:nvSpPr>
          <p:cNvPr id="4" name="Slide Number Placeholder 3"/>
          <p:cNvSpPr>
            <a:spLocks noGrp="1"/>
          </p:cNvSpPr>
          <p:nvPr>
            <p:ph type="sldNum" sz="quarter" idx="5"/>
          </p:nvPr>
        </p:nvSpPr>
        <p:spPr/>
        <p:txBody>
          <a:bodyPr/>
          <a:lstStyle/>
          <a:p>
            <a:fld id="{CB64F78B-0EA0-CC43-A92F-ED9FB2D8C184}" type="slidenum">
              <a:rPr lang="en-US" smtClean="0"/>
              <a:pPr/>
              <a:t>18</a:t>
            </a:fld>
            <a:endParaRPr lang="en-US"/>
          </a:p>
        </p:txBody>
      </p:sp>
    </p:spTree>
    <p:extLst>
      <p:ext uri="{BB962C8B-B14F-4D97-AF65-F5344CB8AC3E}">
        <p14:creationId xmlns:p14="http://schemas.microsoft.com/office/powerpoint/2010/main" val="15167341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64F78B-0EA0-CC43-A92F-ED9FB2D8C184}" type="slidenum">
              <a:rPr lang="en-US" smtClean="0"/>
              <a:pPr/>
              <a:t>19</a:t>
            </a:fld>
            <a:endParaRPr lang="en-US"/>
          </a:p>
        </p:txBody>
      </p:sp>
    </p:spTree>
    <p:extLst>
      <p:ext uri="{BB962C8B-B14F-4D97-AF65-F5344CB8AC3E}">
        <p14:creationId xmlns:p14="http://schemas.microsoft.com/office/powerpoint/2010/main" val="15548288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3000" dirty="0"/>
          </a:p>
          <a:p>
            <a:pPr lvl="1"/>
            <a:r>
              <a:rPr lang="en-US" sz="3000" dirty="0"/>
              <a:t>Think of how it sounds when you walk into a gym,</a:t>
            </a:r>
            <a:r>
              <a:rPr lang="en-US" sz="3000" baseline="0" dirty="0"/>
              <a:t> or a racket ball court, or a pool….there are some many surfaces for sound to bounce off .  It can be hard to hear and the distracting sound sources may not even be that physically close to you, but still a problem.   School cafeterias, hallways and classrooms can be problematic for these  reasons.  C</a:t>
            </a:r>
            <a:r>
              <a:rPr lang="en-US" sz="3000" dirty="0"/>
              <a:t>ontemporary homes with open floor plans are prone to more reverberation.  You can reduce</a:t>
            </a:r>
            <a:r>
              <a:rPr lang="en-US" sz="3000" baseline="0" dirty="0"/>
              <a:t> reverberation.  </a:t>
            </a:r>
            <a:r>
              <a:rPr lang="en-US" sz="3000" dirty="0"/>
              <a:t>Soft furnishings that absorb sound and make listening and understanding easier at home Carpets are better than hard floors to reduce reverberation</a:t>
            </a:r>
          </a:p>
          <a:p>
            <a:pPr lvl="1"/>
            <a:r>
              <a:rPr lang="en-US" sz="3000" dirty="0"/>
              <a:t>Curtains are preferred over bare windows or blinds</a:t>
            </a:r>
          </a:p>
          <a:p>
            <a:endParaRPr lang="en-US" dirty="0"/>
          </a:p>
        </p:txBody>
      </p:sp>
      <p:sp>
        <p:nvSpPr>
          <p:cNvPr id="4" name="Slide Number Placeholder 3"/>
          <p:cNvSpPr>
            <a:spLocks noGrp="1"/>
          </p:cNvSpPr>
          <p:nvPr>
            <p:ph type="sldNum" sz="quarter" idx="10"/>
          </p:nvPr>
        </p:nvSpPr>
        <p:spPr/>
        <p:txBody>
          <a:bodyPr/>
          <a:lstStyle/>
          <a:p>
            <a:fld id="{CB64F78B-0EA0-CC43-A92F-ED9FB2D8C184}" type="slidenum">
              <a:rPr lang="en-US" smtClean="0"/>
              <a:pPr/>
              <a:t>20</a:t>
            </a:fld>
            <a:endParaRPr lang="en-US"/>
          </a:p>
        </p:txBody>
      </p:sp>
    </p:spTree>
    <p:extLst>
      <p:ext uri="{BB962C8B-B14F-4D97-AF65-F5344CB8AC3E}">
        <p14:creationId xmlns:p14="http://schemas.microsoft.com/office/powerpoint/2010/main" val="36939873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we’ve</a:t>
            </a:r>
            <a:r>
              <a:rPr lang="en-US" baseline="0" dirty="0"/>
              <a:t> taken steps to ensure consistent auditory access, let’s talk about the types of skills we would expect to develop first, next and last.   Like the blue print for a house, we don’t want to try to build walls until the foundation is in place.  </a:t>
            </a:r>
            <a:endParaRPr lang="en-US" dirty="0"/>
          </a:p>
        </p:txBody>
      </p:sp>
      <p:sp>
        <p:nvSpPr>
          <p:cNvPr id="4" name="Slide Number Placeholder 3"/>
          <p:cNvSpPr>
            <a:spLocks noGrp="1"/>
          </p:cNvSpPr>
          <p:nvPr>
            <p:ph type="sldNum" sz="quarter" idx="10"/>
          </p:nvPr>
        </p:nvSpPr>
        <p:spPr/>
        <p:txBody>
          <a:bodyPr/>
          <a:lstStyle/>
          <a:p>
            <a:fld id="{CB64F78B-0EA0-CC43-A92F-ED9FB2D8C184}" type="slidenum">
              <a:rPr lang="en-US" smtClean="0"/>
              <a:pPr/>
              <a:t>21</a:t>
            </a:fld>
            <a:endParaRPr lang="en-US"/>
          </a:p>
        </p:txBody>
      </p:sp>
    </p:spTree>
    <p:extLst>
      <p:ext uri="{BB962C8B-B14F-4D97-AF65-F5344CB8AC3E}">
        <p14:creationId xmlns:p14="http://schemas.microsoft.com/office/powerpoint/2010/main" val="1549743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sz="1200" b="1" kern="1200" dirty="0">
                <a:solidFill>
                  <a:schemeClr val="tx1"/>
                </a:solidFill>
                <a:effectLst/>
                <a:latin typeface="+mn-lt"/>
                <a:ea typeface="+mn-ea"/>
                <a:cs typeface="+mn-cs"/>
              </a:rPr>
              <a:t>Objetivos de aprendizaje: </a:t>
            </a:r>
            <a:r>
              <a:rPr lang="es-419" sz="1200" i="1" kern="1200" dirty="0">
                <a:solidFill>
                  <a:schemeClr val="tx1"/>
                </a:solidFill>
                <a:effectLst/>
                <a:latin typeface="+mn-lt"/>
                <a:ea typeface="+mn-ea"/>
                <a:cs typeface="+mn-cs"/>
              </a:rPr>
              <a:t> </a:t>
            </a:r>
            <a:endParaRPr lang="es-419"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Al final de esta sesión, los participantes:</a:t>
            </a:r>
          </a:p>
          <a:p>
            <a:pPr lvl="0"/>
            <a:r>
              <a:rPr lang="es-419" sz="1200" kern="1200" dirty="0">
                <a:solidFill>
                  <a:schemeClr val="tx1"/>
                </a:solidFill>
                <a:effectLst/>
                <a:latin typeface="+mn-lt"/>
                <a:ea typeface="+mn-ea"/>
                <a:cs typeface="+mn-cs"/>
              </a:rPr>
              <a:t>Aprenderán acerca del sistema auditivo y de las diferentes formas de mantener la vía auditiva siempre abierta.</a:t>
            </a:r>
          </a:p>
          <a:p>
            <a:pPr lvl="0"/>
            <a:r>
              <a:rPr lang="es-419" sz="1200" kern="1200" dirty="0">
                <a:solidFill>
                  <a:schemeClr val="tx1"/>
                </a:solidFill>
                <a:effectLst/>
                <a:latin typeface="+mn-lt"/>
                <a:ea typeface="+mn-ea"/>
                <a:cs typeface="+mn-cs"/>
              </a:rPr>
              <a:t>Establecerán un ambiente rico en experiencias auditivas en la casa, y a establecer metas dentro de sus actividades cotidianas.</a:t>
            </a:r>
          </a:p>
          <a:p>
            <a:pPr lvl="0"/>
            <a:r>
              <a:rPr lang="es-419" sz="1200" kern="1200" dirty="0">
                <a:solidFill>
                  <a:schemeClr val="tx1"/>
                </a:solidFill>
                <a:effectLst/>
                <a:latin typeface="+mn-lt"/>
                <a:ea typeface="+mn-ea"/>
                <a:cs typeface="+mn-cs"/>
              </a:rPr>
              <a:t>Entenderán la importancia de los estímulos sonoros y la jerarquía del desarrollo de las habilidades auditivas.</a:t>
            </a:r>
          </a:p>
          <a:p>
            <a:endParaRPr lang="es-419" dirty="0"/>
          </a:p>
        </p:txBody>
      </p:sp>
      <p:sp>
        <p:nvSpPr>
          <p:cNvPr id="4" name="Slide Number Placeholder 3"/>
          <p:cNvSpPr>
            <a:spLocks noGrp="1"/>
          </p:cNvSpPr>
          <p:nvPr>
            <p:ph type="sldNum" sz="quarter" idx="5"/>
          </p:nvPr>
        </p:nvSpPr>
        <p:spPr/>
        <p:txBody>
          <a:bodyPr/>
          <a:lstStyle/>
          <a:p>
            <a:fld id="{CB64F78B-0EA0-CC43-A92F-ED9FB2D8C184}" type="slidenum">
              <a:rPr lang="en-US" smtClean="0"/>
              <a:pPr/>
              <a:t>2</a:t>
            </a:fld>
            <a:endParaRPr lang="en-US"/>
          </a:p>
        </p:txBody>
      </p:sp>
    </p:spTree>
    <p:extLst>
      <p:ext uri="{BB962C8B-B14F-4D97-AF65-F5344CB8AC3E}">
        <p14:creationId xmlns:p14="http://schemas.microsoft.com/office/powerpoint/2010/main" val="3155292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is not an exhaustive list, but there are several detailed “yard sticks” of auditory growth and development.  Many go by expected skills for chronological age.  Some are divided by “listening age” or the time since the child had consistent auditory access.</a:t>
            </a:r>
            <a:endParaRPr lang="en-US" dirty="0"/>
          </a:p>
        </p:txBody>
      </p:sp>
      <p:sp>
        <p:nvSpPr>
          <p:cNvPr id="4" name="Slide Number Placeholder 3"/>
          <p:cNvSpPr>
            <a:spLocks noGrp="1"/>
          </p:cNvSpPr>
          <p:nvPr>
            <p:ph type="sldNum" sz="quarter" idx="10"/>
          </p:nvPr>
        </p:nvSpPr>
        <p:spPr/>
        <p:txBody>
          <a:bodyPr/>
          <a:lstStyle/>
          <a:p>
            <a:fld id="{CB64F78B-0EA0-CC43-A92F-ED9FB2D8C184}" type="slidenum">
              <a:rPr lang="en-US" smtClean="0"/>
              <a:pPr/>
              <a:t>22</a:t>
            </a:fld>
            <a:endParaRPr lang="en-US"/>
          </a:p>
        </p:txBody>
      </p:sp>
    </p:spTree>
    <p:extLst>
      <p:ext uri="{BB962C8B-B14F-4D97-AF65-F5344CB8AC3E}">
        <p14:creationId xmlns:p14="http://schemas.microsoft.com/office/powerpoint/2010/main" val="15054483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it would be amazing if a child could begin to comprehend what is being said right away after being aided or implanted, it doesn’t work that way.  According to </a:t>
            </a:r>
            <a:r>
              <a:rPr lang="en-US" dirty="0" err="1"/>
              <a:t>Erber</a:t>
            </a:r>
            <a:r>
              <a:rPr lang="en-US" dirty="0"/>
              <a:t>* (1984) there is a process to auditory (re)habilitation which includes 4 steps:  detection, discrimination, identification, and comprehension.  The key to making progress is working on listening throughout the day and helping your child to move through the stages. Remember these stages are not stages of language development, but rather of listening development and require the child to complete these tasks using audition alone.</a:t>
            </a:r>
          </a:p>
          <a:p>
            <a:endParaRPr lang="en-US" dirty="0"/>
          </a:p>
        </p:txBody>
      </p:sp>
      <p:sp>
        <p:nvSpPr>
          <p:cNvPr id="4" name="Slide Number Placeholder 3"/>
          <p:cNvSpPr>
            <a:spLocks noGrp="1"/>
          </p:cNvSpPr>
          <p:nvPr>
            <p:ph type="sldNum" sz="quarter" idx="10"/>
          </p:nvPr>
        </p:nvSpPr>
        <p:spPr/>
        <p:txBody>
          <a:bodyPr/>
          <a:lstStyle/>
          <a:p>
            <a:fld id="{CB64F78B-0EA0-CC43-A92F-ED9FB2D8C184}" type="slidenum">
              <a:rPr lang="en-US" smtClean="0"/>
              <a:t>23</a:t>
            </a:fld>
            <a:endParaRPr lang="en-US"/>
          </a:p>
        </p:txBody>
      </p:sp>
    </p:spTree>
    <p:extLst>
      <p:ext uri="{BB962C8B-B14F-4D97-AF65-F5344CB8AC3E}">
        <p14:creationId xmlns:p14="http://schemas.microsoft.com/office/powerpoint/2010/main" val="35421090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Detection is exactly what it sounds like.  The ability to hear the presence or absence of sound.  The child is expected to express if he/she hears or doesn’t hear a sound or speech.  At the very early stages, this may be alerting to a noisemaker, environmental sound, or voice.</a:t>
            </a:r>
          </a:p>
          <a:p>
            <a:endParaRPr lang="en-US" dirty="0"/>
          </a:p>
          <a:p>
            <a:endParaRPr lang="en-US" dirty="0"/>
          </a:p>
          <a:p>
            <a:r>
              <a:rPr lang="en-US" dirty="0"/>
              <a:t>This is the stage when your child is having new listening experiences daily and it is your job to have him understand that so many things make sound in this world.</a:t>
            </a:r>
          </a:p>
          <a:p>
            <a:r>
              <a:rPr lang="en-US" dirty="0"/>
              <a:t>Point out sounds in the environment all day</a:t>
            </a:r>
          </a:p>
          <a:p>
            <a:r>
              <a:rPr lang="en-US" dirty="0"/>
              <a:t>Go on listening walks drawing attention to all of the things around you that you hear (i.e. clock ticking, refrigerator humming, birds chirping, </a:t>
            </a:r>
            <a:r>
              <a:rPr lang="en-US" dirty="0" err="1"/>
              <a:t>etc</a:t>
            </a:r>
            <a:r>
              <a:rPr lang="en-US" dirty="0"/>
              <a:t>…)</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CB64F78B-0EA0-CC43-A92F-ED9FB2D8C184}" type="slidenum">
              <a:rPr lang="en-US" smtClean="0"/>
              <a:t>24</a:t>
            </a:fld>
            <a:endParaRPr lang="en-US"/>
          </a:p>
        </p:txBody>
      </p:sp>
    </p:spTree>
    <p:extLst>
      <p:ext uri="{BB962C8B-B14F-4D97-AF65-F5344CB8AC3E}">
        <p14:creationId xmlns:p14="http://schemas.microsoft.com/office/powerpoint/2010/main" val="42861839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 child has demonstrated that she hears a sound, that doesn’t necessarily mean that she hears it differently than other sounds.  Before understanding or attaching meaning to a sound, a child must be able to hear that two sounds are different.</a:t>
            </a:r>
          </a:p>
          <a:p>
            <a:r>
              <a:rPr lang="en-US" dirty="0"/>
              <a:t>At this level of listening, a child is able to hear and tell when sounds are the same or different.  For example, when two sounds are presented (drum/bell or “ah” vs “oh”) the child expresses that they are the same or different.</a:t>
            </a:r>
          </a:p>
          <a:p>
            <a:r>
              <a:rPr lang="en-US" dirty="0"/>
              <a:t>Of course, the concept of same/different is not an easy concept to learn.  It is likely that, for the youngest child, these are vocabulary concepts that he doesn’t even yet possess. So, at the very early stages of listening, how can we tell if he is discriminating?  In the beginning, the child begins to recognize a sound that is very familiar in the environment (i.e. dog barking, telephone ringing).  Then the next time the child hears a sound, he may think it’s the same object, thus not discriminating between the two sounds. Once discrimination skills have set in and he is hearing sounds as different, he might look quizzically at you when he hears the unknown sound, meaning “I know that’s not the phone, but what is it?”</a:t>
            </a:r>
          </a:p>
          <a:p>
            <a:endParaRPr lang="en-US" dirty="0"/>
          </a:p>
        </p:txBody>
      </p:sp>
      <p:sp>
        <p:nvSpPr>
          <p:cNvPr id="4" name="Slide Number Placeholder 3"/>
          <p:cNvSpPr>
            <a:spLocks noGrp="1"/>
          </p:cNvSpPr>
          <p:nvPr>
            <p:ph type="sldNum" sz="quarter" idx="10"/>
          </p:nvPr>
        </p:nvSpPr>
        <p:spPr/>
        <p:txBody>
          <a:bodyPr/>
          <a:lstStyle/>
          <a:p>
            <a:fld id="{CB64F78B-0EA0-CC43-A92F-ED9FB2D8C184}" type="slidenum">
              <a:rPr lang="en-US" smtClean="0"/>
              <a:t>25</a:t>
            </a:fld>
            <a:endParaRPr lang="en-US"/>
          </a:p>
        </p:txBody>
      </p:sp>
    </p:spTree>
    <p:extLst>
      <p:ext uri="{BB962C8B-B14F-4D97-AF65-F5344CB8AC3E}">
        <p14:creationId xmlns:p14="http://schemas.microsoft.com/office/powerpoint/2010/main" val="5586608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this stage, the child not only detects your voice, discriminates between things that are the same or different, but begins to understand exactly what he is hearing. The child attaches meaning to a sound by identifying what object is making the sound or attaches a word to a picture/object.  Given a verbal label, the child will be able to select the correct picture from an array of pictures.</a:t>
            </a:r>
          </a:p>
          <a:p>
            <a:endParaRPr lang="en-US" dirty="0"/>
          </a:p>
          <a:p>
            <a:r>
              <a:rPr lang="en-US" dirty="0"/>
              <a:t>What to do at this stage</a:t>
            </a:r>
          </a:p>
          <a:p>
            <a:r>
              <a:rPr lang="en-US" dirty="0"/>
              <a:t>Play games where your child has to listen to and understand single words.  You might send them on a treasure hunt looking for the items you label.</a:t>
            </a:r>
          </a:p>
          <a:p>
            <a:r>
              <a:rPr lang="en-US" dirty="0"/>
              <a:t>For the child who has had language (verbal or sign) prior to working on this stage of audition, you can use words that differ in syllable number, which will make identification easier.  For example “pear” vs. “watermelon”</a:t>
            </a:r>
          </a:p>
          <a:p>
            <a:endParaRPr lang="en-US" dirty="0"/>
          </a:p>
        </p:txBody>
      </p:sp>
      <p:sp>
        <p:nvSpPr>
          <p:cNvPr id="4" name="Slide Number Placeholder 3"/>
          <p:cNvSpPr>
            <a:spLocks noGrp="1"/>
          </p:cNvSpPr>
          <p:nvPr>
            <p:ph type="sldNum" sz="quarter" idx="10"/>
          </p:nvPr>
        </p:nvSpPr>
        <p:spPr/>
        <p:txBody>
          <a:bodyPr/>
          <a:lstStyle/>
          <a:p>
            <a:fld id="{CB64F78B-0EA0-CC43-A92F-ED9FB2D8C184}" type="slidenum">
              <a:rPr lang="en-US" smtClean="0"/>
              <a:t>26</a:t>
            </a:fld>
            <a:endParaRPr lang="en-US"/>
          </a:p>
        </p:txBody>
      </p:sp>
    </p:spTree>
    <p:extLst>
      <p:ext uri="{BB962C8B-B14F-4D97-AF65-F5344CB8AC3E}">
        <p14:creationId xmlns:p14="http://schemas.microsoft.com/office/powerpoint/2010/main" val="125608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final level, is the point where the child begins to understand connected speech (sentences and conversation) using audition alone.  She will be able to follow single and multi-step directions, answer simple questions and questions about stories he has heard, as well as participate in conversational exchanges.  Once a child reaches this level of auditory development, you will likely be revisiting the previous levels with discrete listening work.</a:t>
            </a:r>
          </a:p>
          <a:p>
            <a:endParaRPr lang="en-US" dirty="0"/>
          </a:p>
          <a:p>
            <a:r>
              <a:rPr lang="en-US" dirty="0"/>
              <a:t>What to do at this stage</a:t>
            </a:r>
          </a:p>
          <a:p>
            <a:r>
              <a:rPr lang="en-US" dirty="0"/>
              <a:t>At this point, you need to keep talking, introducing new vocabulary and phrases, multiple meaning worlds, as well as idioms and figurative language.</a:t>
            </a:r>
          </a:p>
          <a:p>
            <a:endParaRPr lang="en-US" dirty="0"/>
          </a:p>
        </p:txBody>
      </p:sp>
      <p:sp>
        <p:nvSpPr>
          <p:cNvPr id="4" name="Slide Number Placeholder 3"/>
          <p:cNvSpPr>
            <a:spLocks noGrp="1"/>
          </p:cNvSpPr>
          <p:nvPr>
            <p:ph type="sldNum" sz="quarter" idx="10"/>
          </p:nvPr>
        </p:nvSpPr>
        <p:spPr/>
        <p:txBody>
          <a:bodyPr/>
          <a:lstStyle/>
          <a:p>
            <a:fld id="{CB64F78B-0EA0-CC43-A92F-ED9FB2D8C184}" type="slidenum">
              <a:rPr lang="en-US" smtClean="0"/>
              <a:t>27</a:t>
            </a:fld>
            <a:endParaRPr lang="en-US"/>
          </a:p>
        </p:txBody>
      </p:sp>
    </p:spTree>
    <p:extLst>
      <p:ext uri="{BB962C8B-B14F-4D97-AF65-F5344CB8AC3E}">
        <p14:creationId xmlns:p14="http://schemas.microsoft.com/office/powerpoint/2010/main" val="31121279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Opportunities</a:t>
            </a:r>
            <a:r>
              <a:rPr lang="en-US" baseline="0" dirty="0"/>
              <a:t> to </a:t>
            </a:r>
            <a:endParaRPr lang="en-US" dirty="0"/>
          </a:p>
        </p:txBody>
      </p:sp>
      <p:sp>
        <p:nvSpPr>
          <p:cNvPr id="4" name="Slide Number Placeholder 3"/>
          <p:cNvSpPr>
            <a:spLocks noGrp="1"/>
          </p:cNvSpPr>
          <p:nvPr>
            <p:ph type="sldNum" sz="quarter" idx="10"/>
          </p:nvPr>
        </p:nvSpPr>
        <p:spPr/>
        <p:txBody>
          <a:bodyPr/>
          <a:lstStyle/>
          <a:p>
            <a:fld id="{CB64F78B-0EA0-CC43-A92F-ED9FB2D8C184}" type="slidenum">
              <a:rPr lang="en-US" smtClean="0"/>
              <a:pPr/>
              <a:t>28</a:t>
            </a:fld>
            <a:endParaRPr lang="en-US"/>
          </a:p>
        </p:txBody>
      </p:sp>
    </p:spTree>
    <p:extLst>
      <p:ext uri="{BB962C8B-B14F-4D97-AF65-F5344CB8AC3E}">
        <p14:creationId xmlns:p14="http://schemas.microsoft.com/office/powerpoint/2010/main" val="7598995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64F78B-0EA0-CC43-A92F-ED9FB2D8C184}" type="slidenum">
              <a:rPr lang="en-US" smtClean="0"/>
              <a:t>30</a:t>
            </a:fld>
            <a:endParaRPr lang="en-US"/>
          </a:p>
        </p:txBody>
      </p:sp>
    </p:spTree>
    <p:extLst>
      <p:ext uri="{BB962C8B-B14F-4D97-AF65-F5344CB8AC3E}">
        <p14:creationId xmlns:p14="http://schemas.microsoft.com/office/powerpoint/2010/main" val="18540058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3" name="Shape 103"/>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kern="1200" cap="none" dirty="0" err="1">
                <a:solidFill>
                  <a:schemeClr val="dk1"/>
                </a:solidFill>
                <a:effectLst/>
                <a:latin typeface="Arial"/>
                <a:ea typeface="Arial"/>
                <a:cs typeface="Arial"/>
                <a:sym typeface="Arial"/>
              </a:rPr>
              <a:t>Es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difícil</a:t>
            </a:r>
            <a:r>
              <a:rPr lang="en-US" sz="1200" b="0" i="0" u="none" strike="noStrike" kern="1200" cap="none" dirty="0">
                <a:solidFill>
                  <a:schemeClr val="dk1"/>
                </a:solidFill>
                <a:effectLst/>
                <a:latin typeface="Arial"/>
                <a:ea typeface="Arial"/>
                <a:cs typeface="Arial"/>
                <a:sym typeface="Arial"/>
              </a:rPr>
              <a:t> saber </a:t>
            </a:r>
            <a:r>
              <a:rPr lang="en-US" sz="1200" b="0" i="0" u="none" strike="noStrike" kern="1200" cap="none" dirty="0" err="1">
                <a:solidFill>
                  <a:schemeClr val="dk1"/>
                </a:solidFill>
                <a:effectLst/>
                <a:latin typeface="Arial"/>
                <a:ea typeface="Arial"/>
                <a:cs typeface="Arial"/>
                <a:sym typeface="Arial"/>
              </a:rPr>
              <a:t>qué</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esperar</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cuando</a:t>
            </a:r>
            <a:r>
              <a:rPr lang="en-US" sz="1200" b="0" i="0" u="none" strike="noStrike" kern="1200" cap="none" dirty="0">
                <a:solidFill>
                  <a:schemeClr val="dk1"/>
                </a:solidFill>
                <a:effectLst/>
                <a:latin typeface="Arial"/>
                <a:ea typeface="Arial"/>
                <a:cs typeface="Arial"/>
                <a:sym typeface="Arial"/>
              </a:rPr>
              <a:t> se </a:t>
            </a:r>
            <a:r>
              <a:rPr lang="en-US" sz="1200" b="0" i="0" u="none" strike="noStrike" kern="1200" cap="none" dirty="0" err="1">
                <a:solidFill>
                  <a:schemeClr val="dk1"/>
                </a:solidFill>
                <a:effectLst/>
                <a:latin typeface="Arial"/>
                <a:ea typeface="Arial"/>
                <a:cs typeface="Arial"/>
                <a:sym typeface="Arial"/>
              </a:rPr>
              <a:t>trata</a:t>
            </a:r>
            <a:r>
              <a:rPr lang="en-US" sz="1200" b="0" i="0" u="none" strike="noStrike" kern="1200" cap="none" dirty="0">
                <a:solidFill>
                  <a:schemeClr val="dk1"/>
                </a:solidFill>
                <a:effectLst/>
                <a:latin typeface="Arial"/>
                <a:ea typeface="Arial"/>
                <a:cs typeface="Arial"/>
                <a:sym typeface="Arial"/>
              </a:rPr>
              <a:t> de </a:t>
            </a:r>
            <a:r>
              <a:rPr lang="en-US" sz="1200" b="0" i="0" u="none" strike="noStrike" kern="1200" cap="none" dirty="0" err="1">
                <a:solidFill>
                  <a:schemeClr val="dk1"/>
                </a:solidFill>
                <a:effectLst/>
                <a:latin typeface="Arial"/>
                <a:ea typeface="Arial"/>
                <a:cs typeface="Arial"/>
                <a:sym typeface="Arial"/>
              </a:rPr>
              <a:t>criar</a:t>
            </a:r>
            <a:r>
              <a:rPr lang="en-US" sz="1200" b="0" i="0" u="none" strike="noStrike" kern="1200" cap="none" dirty="0">
                <a:solidFill>
                  <a:schemeClr val="dk1"/>
                </a:solidFill>
                <a:effectLst/>
                <a:latin typeface="Arial"/>
                <a:ea typeface="Arial"/>
                <a:cs typeface="Arial"/>
                <a:sym typeface="Arial"/>
              </a:rPr>
              <a:t> a un </a:t>
            </a:r>
            <a:r>
              <a:rPr lang="en-US" sz="1200" b="0" i="0" u="none" strike="noStrike" kern="1200" cap="none" dirty="0" err="1">
                <a:solidFill>
                  <a:schemeClr val="dk1"/>
                </a:solidFill>
                <a:effectLst/>
                <a:latin typeface="Arial"/>
                <a:ea typeface="Arial"/>
                <a:cs typeface="Arial"/>
                <a:sym typeface="Arial"/>
              </a:rPr>
              <a:t>niño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cada</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día</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es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una</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nueva</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aventura</a:t>
            </a:r>
            <a:r>
              <a:rPr lang="en-US" sz="1200" b="0" i="0" u="none" strike="noStrike" kern="1200" cap="none" dirty="0">
                <a:solidFill>
                  <a:schemeClr val="dk1"/>
                </a:solidFill>
                <a:effectLst/>
                <a:latin typeface="Arial"/>
                <a:ea typeface="Arial"/>
                <a:cs typeface="Arial"/>
                <a:sym typeface="Arial"/>
              </a:rPr>
              <a:t> con </a:t>
            </a:r>
            <a:r>
              <a:rPr lang="en-US" sz="1200" b="0" i="0" u="none" strike="noStrike" kern="1200" cap="none" dirty="0" err="1">
                <a:solidFill>
                  <a:schemeClr val="dk1"/>
                </a:solidFill>
                <a:effectLst/>
                <a:latin typeface="Arial"/>
                <a:ea typeface="Arial"/>
                <a:cs typeface="Arial"/>
                <a:sym typeface="Arial"/>
              </a:rPr>
              <a:t>nuevos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descubrimientos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sobre</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su</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hijo</a:t>
            </a:r>
            <a:r>
              <a:rPr lang="en-US" sz="1200" b="0" i="0" u="none" strike="noStrike" kern="1200" cap="none" dirty="0">
                <a:solidFill>
                  <a:schemeClr val="dk1"/>
                </a:solidFill>
                <a:effectLst/>
                <a:latin typeface="Arial"/>
                <a:ea typeface="Arial"/>
                <a:cs typeface="Arial"/>
                <a:sym typeface="Arial"/>
              </a:rPr>
              <a:t> y </a:t>
            </a:r>
            <a:r>
              <a:rPr lang="en-US" sz="1200" b="0" i="0" u="none" strike="noStrike" kern="1200" cap="none" dirty="0" err="1">
                <a:solidFill>
                  <a:schemeClr val="dk1"/>
                </a:solidFill>
                <a:effectLst/>
                <a:latin typeface="Arial"/>
                <a:ea typeface="Arial"/>
                <a:cs typeface="Arial"/>
                <a:sym typeface="Arial"/>
              </a:rPr>
              <a:t>sí</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mismo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Cuando</a:t>
            </a:r>
            <a:r>
              <a:rPr lang="en-US" sz="1200" b="0" i="0" u="none" strike="noStrike" kern="1200" cap="none" dirty="0">
                <a:solidFill>
                  <a:schemeClr val="dk1"/>
                </a:solidFill>
                <a:effectLst/>
                <a:latin typeface="Arial"/>
                <a:ea typeface="Arial"/>
                <a:cs typeface="Arial"/>
                <a:sym typeface="Arial"/>
              </a:rPr>
              <a:t> se </a:t>
            </a:r>
            <a:r>
              <a:rPr lang="en-US" sz="1200" b="0" i="0" u="none" strike="noStrike" kern="1200" cap="none" dirty="0" err="1">
                <a:solidFill>
                  <a:schemeClr val="dk1"/>
                </a:solidFill>
                <a:effectLst/>
                <a:latin typeface="Arial"/>
                <a:ea typeface="Arial"/>
                <a:cs typeface="Arial"/>
                <a:sym typeface="Arial"/>
              </a:rPr>
              <a:t>trata</a:t>
            </a:r>
            <a:r>
              <a:rPr lang="en-US" sz="1200" b="0" i="0" u="none" strike="noStrike" kern="1200" cap="none" dirty="0">
                <a:solidFill>
                  <a:schemeClr val="dk1"/>
                </a:solidFill>
                <a:effectLst/>
                <a:latin typeface="Arial"/>
                <a:ea typeface="Arial"/>
                <a:cs typeface="Arial"/>
                <a:sym typeface="Arial"/>
              </a:rPr>
              <a:t> del </a:t>
            </a:r>
            <a:r>
              <a:rPr lang="en-US" sz="1200" b="0" i="0" u="none" strike="noStrike" kern="1200" cap="none" dirty="0" err="1">
                <a:solidFill>
                  <a:schemeClr val="dk1"/>
                </a:solidFill>
                <a:effectLst/>
                <a:latin typeface="Arial"/>
                <a:ea typeface="Arial"/>
                <a:cs typeface="Arial"/>
                <a:sym typeface="Arial"/>
              </a:rPr>
              <a:t>desarrollo</a:t>
            </a:r>
            <a:r>
              <a:rPr lang="en-US" sz="1200" b="0" i="0" u="none" strike="noStrike" kern="1200" cap="none" dirty="0">
                <a:solidFill>
                  <a:schemeClr val="dk1"/>
                </a:solidFill>
                <a:effectLst/>
                <a:latin typeface="Arial"/>
                <a:ea typeface="Arial"/>
                <a:cs typeface="Arial"/>
                <a:sym typeface="Arial"/>
              </a:rPr>
              <a:t> del </a:t>
            </a:r>
            <a:r>
              <a:rPr lang="en-US" sz="1200" b="0" i="0" u="none" strike="noStrike" kern="1200" cap="none" dirty="0" err="1">
                <a:solidFill>
                  <a:schemeClr val="dk1"/>
                </a:solidFill>
                <a:effectLst/>
                <a:latin typeface="Arial"/>
                <a:ea typeface="Arial"/>
                <a:cs typeface="Arial"/>
                <a:sym typeface="Arial"/>
              </a:rPr>
              <a:t>lenguaje</a:t>
            </a:r>
            <a:r>
              <a:rPr lang="en-US" sz="1200" b="0" i="0" u="none" strike="noStrike" kern="1200" cap="none" dirty="0">
                <a:solidFill>
                  <a:schemeClr val="dk1"/>
                </a:solidFill>
                <a:effectLst/>
                <a:latin typeface="Arial"/>
                <a:ea typeface="Arial"/>
                <a:cs typeface="Arial"/>
                <a:sym typeface="Arial"/>
              </a:rPr>
              <a:t>, un </a:t>
            </a:r>
            <a:r>
              <a:rPr lang="en-US" sz="1200" b="0" i="0" u="none" strike="noStrike" kern="1200" cap="none" dirty="0" err="1">
                <a:solidFill>
                  <a:schemeClr val="dk1"/>
                </a:solidFill>
                <a:effectLst/>
                <a:latin typeface="Arial"/>
                <a:ea typeface="Arial"/>
                <a:cs typeface="Arial"/>
                <a:sym typeface="Arial"/>
              </a:rPr>
              <a:t>niño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comienza</a:t>
            </a:r>
            <a:r>
              <a:rPr lang="en-US" sz="1200" b="0" i="0" u="none" strike="noStrike" kern="1200" cap="none" dirty="0">
                <a:solidFill>
                  <a:schemeClr val="dk1"/>
                </a:solidFill>
                <a:effectLst/>
                <a:latin typeface="Arial"/>
                <a:ea typeface="Arial"/>
                <a:cs typeface="Arial"/>
                <a:sym typeface="Arial"/>
              </a:rPr>
              <a:t> a </a:t>
            </a:r>
            <a:r>
              <a:rPr lang="en-US" sz="1200" b="0" i="0" u="none" strike="noStrike" kern="1200" cap="none" dirty="0" err="1">
                <a:solidFill>
                  <a:schemeClr val="dk1"/>
                </a:solidFill>
                <a:effectLst/>
                <a:latin typeface="Arial"/>
                <a:ea typeface="Arial"/>
                <a:cs typeface="Arial"/>
                <a:sym typeface="Arial"/>
              </a:rPr>
              <a:t>adquirir</a:t>
            </a:r>
            <a:r>
              <a:rPr lang="en-US" sz="1200" b="0" i="0" u="none" strike="noStrike" kern="1200" cap="none" dirty="0">
                <a:solidFill>
                  <a:schemeClr val="dk1"/>
                </a:solidFill>
                <a:effectLst/>
                <a:latin typeface="Arial"/>
                <a:ea typeface="Arial"/>
                <a:cs typeface="Arial"/>
                <a:sym typeface="Arial"/>
              </a:rPr>
              <a:t> las </a:t>
            </a:r>
            <a:r>
              <a:rPr lang="en-US" sz="1200" b="0" i="0" u="none" strike="noStrike" kern="1200" cap="none" dirty="0" err="1">
                <a:solidFill>
                  <a:schemeClr val="dk1"/>
                </a:solidFill>
                <a:effectLst/>
                <a:latin typeface="Arial"/>
                <a:ea typeface="Arial"/>
                <a:cs typeface="Arial"/>
                <a:sym typeface="Arial"/>
              </a:rPr>
              <a:t>capacidades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lingüísticas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desde</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los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primeros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días</a:t>
            </a:r>
            <a:r>
              <a:rPr lang="en-US" sz="1200" b="0" i="0" u="none" strike="noStrike" kern="1200" cap="none" dirty="0">
                <a:solidFill>
                  <a:schemeClr val="dk1"/>
                </a:solidFill>
                <a:effectLst/>
                <a:latin typeface="Arial"/>
                <a:ea typeface="Arial"/>
                <a:cs typeface="Arial"/>
                <a:sym typeface="Arial"/>
              </a:rPr>
              <a:t> de </a:t>
            </a:r>
            <a:r>
              <a:rPr lang="en-US" sz="1200" b="0" i="0" u="none" strike="noStrike" kern="1200" cap="none" dirty="0" err="1">
                <a:solidFill>
                  <a:schemeClr val="dk1"/>
                </a:solidFill>
                <a:effectLst/>
                <a:latin typeface="Arial"/>
                <a:ea typeface="Arial"/>
                <a:cs typeface="Arial"/>
                <a:sym typeface="Arial"/>
              </a:rPr>
              <a:t>vida</a:t>
            </a:r>
            <a:r>
              <a:rPr lang="en-US" sz="1200" b="0" i="0" u="none" strike="noStrike" kern="1200" cap="none" dirty="0">
                <a:solidFill>
                  <a:schemeClr val="dk1"/>
                </a:solidFill>
                <a:effectLst/>
                <a:latin typeface="Arial"/>
                <a:ea typeface="Arial"/>
                <a:cs typeface="Arial"/>
                <a:sym typeface="Arial"/>
              </a:rPr>
              <a:t>. Si </a:t>
            </a:r>
            <a:r>
              <a:rPr lang="en-US" sz="1200" b="0" i="0" u="none" strike="noStrike" kern="1200" cap="none" dirty="0" err="1">
                <a:solidFill>
                  <a:schemeClr val="dk1"/>
                </a:solidFill>
                <a:effectLst/>
                <a:latin typeface="Arial"/>
                <a:ea typeface="Arial"/>
                <a:cs typeface="Arial"/>
                <a:sym typeface="Arial"/>
              </a:rPr>
              <a:t>bien</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pasen</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varios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meses</a:t>
            </a:r>
            <a:r>
              <a:rPr lang="en-US" sz="1200" b="0" i="0" u="none" strike="noStrike" kern="1200" cap="none" dirty="0">
                <a:solidFill>
                  <a:schemeClr val="dk1"/>
                </a:solidFill>
                <a:effectLst/>
                <a:latin typeface="Arial"/>
                <a:ea typeface="Arial"/>
                <a:cs typeface="Arial"/>
                <a:sym typeface="Arial"/>
              </a:rPr>
              <a:t> antes de </a:t>
            </a:r>
            <a:r>
              <a:rPr lang="en-US" sz="1200" b="0" i="0" u="none" strike="noStrike" kern="1200" cap="none" dirty="0" err="1">
                <a:solidFill>
                  <a:schemeClr val="dk1"/>
                </a:solidFill>
                <a:effectLst/>
                <a:latin typeface="Arial"/>
                <a:ea typeface="Arial"/>
                <a:cs typeface="Arial"/>
                <a:sym typeface="Arial"/>
              </a:rPr>
              <a:t>decir</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sus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primeras</a:t>
            </a:r>
            <a:r>
              <a:rPr lang="en-US" sz="1200" b="0" i="0" u="none" strike="noStrike" kern="1200" cap="none" dirty="0">
                <a:solidFill>
                  <a:schemeClr val="dk1"/>
                </a:solidFill>
                <a:effectLst/>
                <a:latin typeface="Arial"/>
                <a:ea typeface="Arial"/>
                <a:cs typeface="Arial"/>
                <a:sym typeface="Arial"/>
              </a:rPr>
              <a:t> palabras, </a:t>
            </a:r>
            <a:r>
              <a:rPr lang="en-US" sz="1200" b="0" i="0" u="none" strike="noStrike" kern="1200" cap="none" dirty="0" err="1">
                <a:solidFill>
                  <a:schemeClr val="dk1"/>
                </a:solidFill>
                <a:effectLst/>
                <a:latin typeface="Arial"/>
                <a:ea typeface="Arial"/>
                <a:cs typeface="Arial"/>
                <a:sym typeface="Arial"/>
              </a:rPr>
              <a:t>su</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exposición</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temprana</a:t>
            </a:r>
            <a:r>
              <a:rPr lang="en-US" sz="1200" b="0" i="0" u="none" strike="noStrike" kern="1200" cap="none" dirty="0">
                <a:solidFill>
                  <a:schemeClr val="dk1"/>
                </a:solidFill>
                <a:effectLst/>
                <a:latin typeface="Arial"/>
                <a:ea typeface="Arial"/>
                <a:cs typeface="Arial"/>
                <a:sym typeface="Arial"/>
              </a:rPr>
              <a:t> al </a:t>
            </a:r>
            <a:r>
              <a:rPr lang="en-US" sz="1200" b="0" i="0" u="none" strike="noStrike" kern="1200" cap="none" dirty="0" err="1">
                <a:solidFill>
                  <a:schemeClr val="dk1"/>
                </a:solidFill>
                <a:effectLst/>
                <a:latin typeface="Arial"/>
                <a:ea typeface="Arial"/>
                <a:cs typeface="Arial"/>
                <a:sym typeface="Arial"/>
              </a:rPr>
              <a:t>sonido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crea</a:t>
            </a:r>
            <a:r>
              <a:rPr lang="en-US" sz="1200" b="0" i="0" u="none" strike="noStrike" kern="1200" cap="none" dirty="0">
                <a:solidFill>
                  <a:schemeClr val="dk1"/>
                </a:solidFill>
                <a:effectLst/>
                <a:latin typeface="Arial"/>
                <a:ea typeface="Arial"/>
                <a:cs typeface="Arial"/>
                <a:sym typeface="Arial"/>
              </a:rPr>
              <a:t> las bases para </a:t>
            </a:r>
            <a:r>
              <a:rPr lang="en-US" sz="1200" b="0" i="0" u="none" strike="noStrike" kern="1200" cap="none" dirty="0" err="1">
                <a:solidFill>
                  <a:schemeClr val="dk1"/>
                </a:solidFill>
                <a:effectLst/>
                <a:latin typeface="Arial"/>
                <a:ea typeface="Arial"/>
                <a:cs typeface="Arial"/>
                <a:sym typeface="Arial"/>
              </a:rPr>
              <a:t>su</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capacidad</a:t>
            </a:r>
            <a:r>
              <a:rPr lang="en-US" sz="1200" b="0" i="0" u="none" strike="noStrike" kern="1200" cap="none" dirty="0">
                <a:solidFill>
                  <a:schemeClr val="dk1"/>
                </a:solidFill>
                <a:effectLst/>
                <a:latin typeface="Arial"/>
                <a:ea typeface="Arial"/>
                <a:cs typeface="Arial"/>
                <a:sym typeface="Arial"/>
              </a:rPr>
              <a:t> de </a:t>
            </a:r>
            <a:r>
              <a:rPr lang="en-US" sz="1200" b="0" i="0" u="none" strike="noStrike" kern="1200" cap="none" dirty="0" err="1">
                <a:solidFill>
                  <a:schemeClr val="dk1"/>
                </a:solidFill>
                <a:effectLst/>
                <a:latin typeface="Arial"/>
                <a:ea typeface="Arial"/>
                <a:cs typeface="Arial"/>
                <a:sym typeface="Arial"/>
              </a:rPr>
              <a:t>comunicarse</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en</a:t>
            </a:r>
            <a:r>
              <a:rPr lang="en-US" sz="1200" b="0" i="0" u="none" strike="noStrike" kern="1200" cap="none" dirty="0">
                <a:solidFill>
                  <a:schemeClr val="dk1"/>
                </a:solidFill>
                <a:effectLst/>
                <a:latin typeface="Arial"/>
                <a:ea typeface="Arial"/>
                <a:cs typeface="Arial"/>
                <a:sym typeface="Arial"/>
              </a:rPr>
              <a:t> el </a:t>
            </a:r>
            <a:r>
              <a:rPr lang="en-US" sz="1200" b="0" i="0" u="none" strike="noStrike" kern="1200" cap="none" dirty="0" err="1">
                <a:solidFill>
                  <a:schemeClr val="dk1"/>
                </a:solidFill>
                <a:effectLst/>
                <a:latin typeface="Arial"/>
                <a:ea typeface="Arial"/>
                <a:cs typeface="Arial"/>
                <a:sym typeface="Arial"/>
              </a:rPr>
              <a:t>futuro</a:t>
            </a:r>
            <a:r>
              <a:rPr lang="en-US" sz="1200" b="0" i="0" u="none" strike="noStrike" kern="1200" cap="none" dirty="0">
                <a:solidFill>
                  <a:schemeClr val="dk1"/>
                </a:solidFill>
                <a:effectLst/>
                <a:latin typeface="Arial"/>
                <a:ea typeface="Arial"/>
                <a:cs typeface="Arial"/>
                <a:sym typeface="Arial"/>
              </a:rPr>
              <a:t>. Los </a:t>
            </a:r>
            <a:r>
              <a:rPr lang="en-US" sz="1200" b="0" i="0" u="none" strike="noStrike" kern="1200" cap="none" dirty="0" err="1">
                <a:solidFill>
                  <a:schemeClr val="dk1"/>
                </a:solidFill>
                <a:effectLst/>
                <a:latin typeface="Arial"/>
                <a:ea typeface="Arial"/>
                <a:cs typeface="Arial"/>
                <a:sym typeface="Arial"/>
              </a:rPr>
              <a:t>artículos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en</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esta</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página</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proveen</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una</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cronología</a:t>
            </a:r>
            <a:r>
              <a:rPr lang="en-US" sz="1200" b="0" i="0" u="none" strike="noStrike" kern="1200" cap="none" dirty="0">
                <a:solidFill>
                  <a:schemeClr val="dk1"/>
                </a:solidFill>
                <a:effectLst/>
                <a:latin typeface="Arial"/>
                <a:ea typeface="Arial"/>
                <a:cs typeface="Arial"/>
                <a:sym typeface="Arial"/>
              </a:rPr>
              <a:t> general del </a:t>
            </a:r>
            <a:r>
              <a:rPr lang="en-US" sz="1200" b="0" i="0" u="none" strike="noStrike" kern="1200" cap="none" dirty="0" err="1">
                <a:solidFill>
                  <a:schemeClr val="dk1"/>
                </a:solidFill>
                <a:effectLst/>
                <a:latin typeface="Arial"/>
                <a:ea typeface="Arial"/>
                <a:cs typeface="Arial"/>
                <a:sym typeface="Arial"/>
              </a:rPr>
              <a:t>desarrollo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lingüístico</a:t>
            </a:r>
            <a:r>
              <a:rPr lang="en-US" sz="1200" b="0" i="0" u="none" strike="noStrike" kern="1200" cap="none" dirty="0">
                <a:solidFill>
                  <a:schemeClr val="dk1"/>
                </a:solidFill>
                <a:effectLst/>
                <a:latin typeface="Arial"/>
                <a:ea typeface="Arial"/>
                <a:cs typeface="Arial"/>
                <a:sym typeface="Arial"/>
              </a:rPr>
              <a:t> de un </a:t>
            </a:r>
            <a:r>
              <a:rPr lang="en-US" sz="1200" b="0" i="0" u="none" strike="noStrike" kern="1200" cap="none" dirty="0" err="1">
                <a:solidFill>
                  <a:schemeClr val="dk1"/>
                </a:solidFill>
                <a:effectLst/>
                <a:latin typeface="Arial"/>
                <a:ea typeface="Arial"/>
                <a:cs typeface="Arial"/>
                <a:sym typeface="Arial"/>
              </a:rPr>
              <a:t>niño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qué</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buscar</a:t>
            </a:r>
            <a:r>
              <a:rPr lang="en-US" sz="1200" b="0" i="0" u="none" strike="noStrike" kern="1200" cap="none" dirty="0">
                <a:solidFill>
                  <a:schemeClr val="dk1"/>
                </a:solidFill>
                <a:effectLst/>
                <a:latin typeface="Arial"/>
                <a:ea typeface="Arial"/>
                <a:cs typeface="Arial"/>
                <a:sym typeface="Arial"/>
              </a:rPr>
              <a:t> y </a:t>
            </a:r>
            <a:r>
              <a:rPr lang="en-US" sz="1200" b="0" i="0" u="none" strike="noStrike" kern="1200" cap="none" dirty="0" err="1">
                <a:solidFill>
                  <a:schemeClr val="dk1"/>
                </a:solidFill>
                <a:effectLst/>
                <a:latin typeface="Arial"/>
                <a:ea typeface="Arial"/>
                <a:cs typeface="Arial"/>
                <a:sym typeface="Arial"/>
              </a:rPr>
              <a:t>qué</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hacer</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si</a:t>
            </a:r>
            <a:r>
              <a:rPr lang="en-US" sz="1200" b="0" i="0" u="none" strike="noStrike" kern="1200" cap="none" dirty="0">
                <a:solidFill>
                  <a:schemeClr val="dk1"/>
                </a:solidFill>
                <a:effectLst/>
                <a:latin typeface="Arial"/>
                <a:ea typeface="Arial"/>
                <a:cs typeface="Arial"/>
                <a:sym typeface="Arial"/>
              </a:rPr>
              <a:t> no </a:t>
            </a:r>
            <a:r>
              <a:rPr lang="en-US" sz="1200" b="0" i="0" u="none" strike="noStrike" kern="1200" cap="none" dirty="0" err="1">
                <a:solidFill>
                  <a:schemeClr val="dk1"/>
                </a:solidFill>
                <a:effectLst/>
                <a:latin typeface="Arial"/>
                <a:ea typeface="Arial"/>
                <a:cs typeface="Arial"/>
                <a:sym typeface="Arial"/>
              </a:rPr>
              <a:t>ve</a:t>
            </a:r>
            <a:r>
              <a:rPr lang="en-US" sz="1200" b="0" i="0" u="none" strike="noStrike" kern="1200" cap="none" dirty="0">
                <a:solidFill>
                  <a:schemeClr val="dk1"/>
                </a:solidFill>
                <a:effectLst/>
                <a:latin typeface="Arial"/>
                <a:ea typeface="Arial"/>
                <a:cs typeface="Arial"/>
                <a:sym typeface="Arial"/>
              </a:rPr>
              <a:t> el </a:t>
            </a:r>
            <a:r>
              <a:rPr lang="en-US" sz="1200" b="0" i="0" u="none" strike="noStrike" kern="1200" cap="none" dirty="0" err="1">
                <a:solidFill>
                  <a:schemeClr val="dk1"/>
                </a:solidFill>
                <a:effectLst/>
                <a:latin typeface="Arial"/>
                <a:ea typeface="Arial"/>
                <a:cs typeface="Arial"/>
                <a:sym typeface="Arial"/>
              </a:rPr>
              <a:t>desarrollo</a:t>
            </a:r>
            <a:r>
              <a:rPr lang="en-US" sz="1200" b="0" i="0" u="none" strike="noStrike" kern="1200" cap="none" dirty="0">
                <a:solidFill>
                  <a:schemeClr val="dk1"/>
                </a:solidFill>
                <a:effectLst/>
                <a:latin typeface="Arial"/>
                <a:ea typeface="Arial"/>
                <a:cs typeface="Arial"/>
                <a:sym typeface="Arial"/>
              </a:rPr>
              <a:t> de </a:t>
            </a:r>
            <a:r>
              <a:rPr lang="en-US" sz="1200" b="0" i="0" u="none" strike="noStrike" kern="1200" cap="none" dirty="0" err="1">
                <a:solidFill>
                  <a:schemeClr val="dk1"/>
                </a:solidFill>
                <a:effectLst/>
                <a:latin typeface="Arial"/>
                <a:ea typeface="Arial"/>
                <a:cs typeface="Arial"/>
                <a:sym typeface="Arial"/>
              </a:rPr>
              <a:t>estas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habilidades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en</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su</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hijo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Tenga</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en</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cuenta</a:t>
            </a:r>
            <a:r>
              <a:rPr lang="en-US" sz="1200" b="0" i="0" u="none" strike="noStrike" kern="1200" cap="none" dirty="0">
                <a:solidFill>
                  <a:schemeClr val="dk1"/>
                </a:solidFill>
                <a:effectLst/>
                <a:latin typeface="Arial"/>
                <a:ea typeface="Arial"/>
                <a:cs typeface="Arial"/>
                <a:sym typeface="Arial"/>
              </a:rPr>
              <a:t> que </a:t>
            </a:r>
            <a:r>
              <a:rPr lang="en-US" sz="1200" b="0" i="0" u="none" strike="noStrike" kern="1200" cap="none" dirty="0" err="1">
                <a:solidFill>
                  <a:schemeClr val="dk1"/>
                </a:solidFill>
                <a:effectLst/>
                <a:latin typeface="Arial"/>
                <a:ea typeface="Arial"/>
                <a:cs typeface="Arial"/>
                <a:sym typeface="Arial"/>
              </a:rPr>
              <a:t>cada</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niño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adquiere</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estas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habilidades</a:t>
            </a:r>
            <a:r>
              <a:rPr lang="en-US" sz="1200" b="0" i="0" u="none" strike="noStrike" kern="1200" cap="none" dirty="0">
                <a:solidFill>
                  <a:schemeClr val="dk1"/>
                </a:solidFill>
                <a:effectLst/>
                <a:latin typeface="Arial"/>
                <a:ea typeface="Arial"/>
                <a:cs typeface="Arial"/>
                <a:sym typeface="Arial"/>
              </a:rPr>
              <a:t> a </a:t>
            </a:r>
            <a:r>
              <a:rPr lang="en-US" sz="1200" b="0" i="0" u="none" strike="noStrike" kern="1200" cap="none" dirty="0" err="1">
                <a:solidFill>
                  <a:schemeClr val="dk1"/>
                </a:solidFill>
                <a:effectLst/>
                <a:latin typeface="Arial"/>
                <a:ea typeface="Arial"/>
                <a:cs typeface="Arial"/>
                <a:sym typeface="Arial"/>
              </a:rPr>
              <a:t>su</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propio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ritmo</a:t>
            </a:r>
            <a:r>
              <a:rPr lang="en-US" sz="1200" b="0" i="0" u="none" strike="noStrike" kern="1200" cap="none" dirty="0">
                <a:solidFill>
                  <a:schemeClr val="dk1"/>
                </a:solidFill>
                <a:effectLst/>
                <a:latin typeface="Arial"/>
                <a:ea typeface="Arial"/>
                <a:cs typeface="Arial"/>
                <a:sym typeface="Arial"/>
              </a:rPr>
              <a:t>, y </a:t>
            </a:r>
            <a:r>
              <a:rPr lang="en-US" sz="1200" b="0" i="0" u="none" strike="noStrike" kern="1200" cap="none" dirty="0" err="1">
                <a:solidFill>
                  <a:schemeClr val="dk1"/>
                </a:solidFill>
                <a:effectLst/>
                <a:latin typeface="Arial"/>
                <a:ea typeface="Arial"/>
                <a:cs typeface="Arial"/>
                <a:sym typeface="Arial"/>
              </a:rPr>
              <a:t>esta</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guía</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es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solamente</a:t>
            </a:r>
            <a:r>
              <a:rPr lang="en-US" sz="1200" b="0" i="0" u="none" strike="noStrike" kern="1200" cap="none" dirty="0">
                <a:solidFill>
                  <a:schemeClr val="dk1"/>
                </a:solidFill>
                <a:effectLst/>
                <a:latin typeface="Arial"/>
                <a:ea typeface="Arial"/>
                <a:cs typeface="Arial"/>
                <a:sym typeface="Arial"/>
              </a:rPr>
              <a:t> para </a:t>
            </a:r>
            <a:r>
              <a:rPr lang="en-US" sz="1200" b="0" i="0" u="none" strike="noStrike" kern="1200" cap="none" dirty="0" err="1">
                <a:solidFill>
                  <a:schemeClr val="dk1"/>
                </a:solidFill>
                <a:effectLst/>
                <a:latin typeface="Arial"/>
                <a:ea typeface="Arial"/>
                <a:cs typeface="Arial"/>
                <a:sym typeface="Arial"/>
              </a:rPr>
              <a:t>darle</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una</a:t>
            </a:r>
            <a:r>
              <a:rPr lang="en-US" sz="1200" b="0" i="0" u="none" strike="noStrike" kern="1200" cap="none" dirty="0">
                <a:solidFill>
                  <a:schemeClr val="dk1"/>
                </a:solidFill>
                <a:effectLst/>
                <a:latin typeface="Arial"/>
                <a:ea typeface="Arial"/>
                <a:cs typeface="Arial"/>
                <a:sym typeface="Arial"/>
              </a:rPr>
              <a:t> idea de </a:t>
            </a:r>
            <a:r>
              <a:rPr lang="en-US" sz="1200" b="0" i="0" u="none" strike="noStrike" kern="1200" cap="none" dirty="0" err="1">
                <a:solidFill>
                  <a:schemeClr val="dk1"/>
                </a:solidFill>
                <a:effectLst/>
                <a:latin typeface="Arial"/>
                <a:ea typeface="Arial"/>
                <a:cs typeface="Arial"/>
                <a:sym typeface="Arial"/>
              </a:rPr>
              <a:t>qué</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esperar</a:t>
            </a:r>
            <a:r>
              <a:rPr lang="en-US" sz="1200" b="0" i="0" u="none" strike="noStrike" kern="1200" cap="none" dirty="0">
                <a:solidFill>
                  <a:schemeClr val="dk1"/>
                </a:solidFill>
                <a:effectLst/>
                <a:latin typeface="Arial"/>
                <a:ea typeface="Arial"/>
                <a:cs typeface="Arial"/>
                <a:sym typeface="Arial"/>
              </a:rPr>
              <a:t>. Si </a:t>
            </a:r>
            <a:r>
              <a:rPr lang="en-US" sz="1200" b="0" i="0" u="none" strike="noStrike" kern="1200" cap="none" dirty="0" err="1">
                <a:solidFill>
                  <a:schemeClr val="dk1"/>
                </a:solidFill>
                <a:effectLst/>
                <a:latin typeface="Arial"/>
                <a:ea typeface="Arial"/>
                <a:cs typeface="Arial"/>
                <a:sym typeface="Arial"/>
              </a:rPr>
              <a:t>usted</a:t>
            </a:r>
            <a:r>
              <a:rPr lang="en-US" sz="1200" b="0" i="0" u="none" strike="noStrike" kern="1200" cap="none" dirty="0">
                <a:solidFill>
                  <a:schemeClr val="dk1"/>
                </a:solidFill>
                <a:effectLst/>
                <a:latin typeface="Arial"/>
                <a:ea typeface="Arial"/>
                <a:cs typeface="Arial"/>
                <a:sym typeface="Arial"/>
              </a:rPr>
              <a:t> se </a:t>
            </a:r>
            <a:r>
              <a:rPr lang="en-US" sz="1200" b="0" i="0" u="none" strike="noStrike" kern="1200" cap="none" dirty="0" err="1">
                <a:solidFill>
                  <a:schemeClr val="dk1"/>
                </a:solidFill>
                <a:effectLst/>
                <a:latin typeface="Arial"/>
                <a:ea typeface="Arial"/>
                <a:cs typeface="Arial"/>
                <a:sym typeface="Arial"/>
              </a:rPr>
              <a:t>preocupa</a:t>
            </a:r>
            <a:r>
              <a:rPr lang="en-US" sz="1200" b="0" i="0" u="none" strike="noStrike" kern="1200" cap="none" dirty="0">
                <a:solidFill>
                  <a:schemeClr val="dk1"/>
                </a:solidFill>
                <a:effectLst/>
                <a:latin typeface="Arial"/>
                <a:ea typeface="Arial"/>
                <a:cs typeface="Arial"/>
                <a:sym typeface="Arial"/>
              </a:rPr>
              <a:t> que </a:t>
            </a:r>
            <a:r>
              <a:rPr lang="en-US" sz="1200" b="0" i="0" u="none" strike="noStrike" kern="1200" cap="none" dirty="0" err="1">
                <a:solidFill>
                  <a:schemeClr val="dk1"/>
                </a:solidFill>
                <a:effectLst/>
                <a:latin typeface="Arial"/>
                <a:ea typeface="Arial"/>
                <a:cs typeface="Arial"/>
                <a:sym typeface="Arial"/>
              </a:rPr>
              <a:t>su</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hijo</a:t>
            </a:r>
            <a:r>
              <a:rPr lang="en-US" sz="1200" b="0" i="0" u="none" strike="noStrike" kern="1200" cap="none" dirty="0">
                <a:solidFill>
                  <a:schemeClr val="dk1"/>
                </a:solidFill>
                <a:effectLst/>
                <a:latin typeface="Arial"/>
                <a:ea typeface="Arial"/>
                <a:cs typeface="Arial"/>
                <a:sym typeface="Arial"/>
              </a:rPr>
              <a:t> no </a:t>
            </a:r>
            <a:r>
              <a:rPr lang="en-US" sz="1200" b="0" i="0" u="none" strike="noStrike" kern="1200" cap="none" dirty="0" err="1">
                <a:solidFill>
                  <a:schemeClr val="dk1"/>
                </a:solidFill>
                <a:effectLst/>
                <a:latin typeface="Arial"/>
                <a:ea typeface="Arial"/>
                <a:cs typeface="Arial"/>
                <a:sym typeface="Arial"/>
              </a:rPr>
              <a:t>esté</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desarrollando</a:t>
            </a:r>
            <a:r>
              <a:rPr lang="en-US" sz="1200" b="0" i="0" u="none" strike="noStrike" kern="1200" cap="none" dirty="0">
                <a:solidFill>
                  <a:schemeClr val="dk1"/>
                </a:solidFill>
                <a:effectLst/>
                <a:latin typeface="Arial"/>
                <a:ea typeface="Arial"/>
                <a:cs typeface="Arial"/>
                <a:sym typeface="Arial"/>
              </a:rPr>
              <a:t> el </a:t>
            </a:r>
            <a:r>
              <a:rPr lang="en-US" sz="1200" b="0" i="0" u="none" strike="noStrike" kern="1200" cap="none" dirty="0" err="1">
                <a:solidFill>
                  <a:schemeClr val="dk1"/>
                </a:solidFill>
                <a:effectLst/>
                <a:latin typeface="Arial"/>
                <a:ea typeface="Arial"/>
                <a:cs typeface="Arial"/>
                <a:sym typeface="Arial"/>
              </a:rPr>
              <a:t>lenguaje</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tenga</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paciencia</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pero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también</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confíe</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en</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su</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instinto</a:t>
            </a:r>
            <a:r>
              <a:rPr lang="en-US" sz="1200" b="0" i="0" u="none" strike="noStrike" kern="1200" cap="none" dirty="0">
                <a:solidFill>
                  <a:schemeClr val="dk1"/>
                </a:solidFill>
                <a:effectLst/>
                <a:latin typeface="Arial"/>
                <a:ea typeface="Arial"/>
                <a:cs typeface="Arial"/>
                <a:sym typeface="Arial"/>
              </a:rPr>
              <a:t> y </a:t>
            </a:r>
            <a:r>
              <a:rPr lang="en-US" sz="1200" b="0" i="0" u="none" strike="noStrike" kern="1200" cap="none" dirty="0" err="1">
                <a:solidFill>
                  <a:schemeClr val="dk1"/>
                </a:solidFill>
                <a:effectLst/>
                <a:latin typeface="Arial"/>
                <a:ea typeface="Arial"/>
                <a:cs typeface="Arial"/>
                <a:sym typeface="Arial"/>
              </a:rPr>
              <a:t>consulte</a:t>
            </a:r>
            <a:r>
              <a:rPr lang="en-US" sz="1200" b="0" i="0" u="none" strike="noStrike" kern="1200" cap="none" dirty="0">
                <a:solidFill>
                  <a:schemeClr val="dk1"/>
                </a:solidFill>
                <a:effectLst/>
                <a:latin typeface="Arial"/>
                <a:ea typeface="Arial"/>
                <a:cs typeface="Arial"/>
                <a:sym typeface="Arial"/>
              </a:rPr>
              <a:t> con un </a:t>
            </a:r>
            <a:r>
              <a:rPr lang="en-US" sz="1200" b="0" i="0" u="none" strike="noStrike" kern="1200" cap="none" dirty="0" err="1">
                <a:solidFill>
                  <a:schemeClr val="dk1"/>
                </a:solidFill>
                <a:effectLst/>
                <a:latin typeface="Arial"/>
                <a:ea typeface="Arial"/>
                <a:cs typeface="Arial"/>
                <a:sym typeface="Arial"/>
              </a:rPr>
              <a:t>pediatra</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audiólogo</a:t>
            </a:r>
            <a:r>
              <a:rPr lang="en-US" sz="1200" b="0" i="0" u="none" strike="noStrike" kern="1200" cap="none" dirty="0">
                <a:solidFill>
                  <a:schemeClr val="dk1"/>
                </a:solidFill>
                <a:effectLst/>
                <a:latin typeface="Arial"/>
                <a:ea typeface="Arial"/>
                <a:cs typeface="Arial"/>
                <a:sym typeface="Arial"/>
              </a:rPr>
              <a:t> u </a:t>
            </a:r>
            <a:r>
              <a:rPr lang="en-US" sz="1200" b="0" i="0" u="none" strike="noStrike" kern="1200" cap="none" dirty="0" err="1">
                <a:solidFill>
                  <a:schemeClr val="dk1"/>
                </a:solidFill>
                <a:effectLst/>
                <a:latin typeface="Arial"/>
                <a:ea typeface="Arial"/>
                <a:cs typeface="Arial"/>
                <a:sym typeface="Arial"/>
              </a:rPr>
              <a:t>otorrinolaringólogo</a:t>
            </a:r>
            <a:r>
              <a:rPr lang="en-US" sz="1200" b="0" i="0" u="none" strike="noStrike" kern="1200" cap="none" dirty="0">
                <a:solidFill>
                  <a:schemeClr val="dk1"/>
                </a:solidFill>
                <a:effectLst/>
                <a:latin typeface="Arial"/>
                <a:ea typeface="Arial"/>
                <a:cs typeface="Arial"/>
                <a:sym typeface="Arial"/>
              </a:rPr>
              <a:t>.</a:t>
            </a:r>
            <a:endParaRPr sz="1200" b="0" i="0" u="none" strike="noStrike" cap="none" dirty="0">
              <a:solidFill>
                <a:schemeClr val="dk1"/>
              </a:solidFill>
              <a:latin typeface="Arial"/>
              <a:ea typeface="Arial"/>
              <a:cs typeface="Arial"/>
              <a:sym typeface="Arial"/>
            </a:endParaRPr>
          </a:p>
        </p:txBody>
      </p:sp>
      <p:sp>
        <p:nvSpPr>
          <p:cNvPr id="104" name="Shape 104"/>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270859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3" name="Shape 103"/>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dirty="0">
              <a:solidFill>
                <a:schemeClr val="dk1"/>
              </a:solidFill>
              <a:latin typeface="Arial"/>
              <a:ea typeface="Arial"/>
              <a:cs typeface="Arial"/>
              <a:sym typeface="Arial"/>
            </a:endParaRPr>
          </a:p>
        </p:txBody>
      </p:sp>
      <p:sp>
        <p:nvSpPr>
          <p:cNvPr id="104" name="Shape 104"/>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707042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Antes de </a:t>
            </a:r>
            <a:r>
              <a:rPr lang="en-US" dirty="0" err="1"/>
              <a:t>comenzar</a:t>
            </a:r>
            <a:r>
              <a:rPr lang="en-US" dirty="0"/>
              <a:t>, </a:t>
            </a:r>
            <a:r>
              <a:rPr lang="en-US" dirty="0" err="1"/>
              <a:t>quisiera</a:t>
            </a:r>
            <a:r>
              <a:rPr lang="en-US" dirty="0"/>
              <a:t> </a:t>
            </a:r>
            <a:r>
              <a:rPr lang="en-US" dirty="0" err="1"/>
              <a:t>compartir</a:t>
            </a:r>
            <a:r>
              <a:rPr lang="en-US" dirty="0"/>
              <a:t> </a:t>
            </a:r>
            <a:r>
              <a:rPr lang="en-US" dirty="0" err="1"/>
              <a:t>esta</a:t>
            </a:r>
            <a:r>
              <a:rPr lang="en-US" dirty="0"/>
              <a:t> </a:t>
            </a:r>
            <a:r>
              <a:rPr lang="en-US" dirty="0" err="1"/>
              <a:t>frase</a:t>
            </a:r>
            <a:r>
              <a:rPr lang="en-US" dirty="0"/>
              <a:t> con </a:t>
            </a:r>
            <a:r>
              <a:rPr lang="en-US" dirty="0" err="1"/>
              <a:t>todos</a:t>
            </a:r>
            <a:r>
              <a:rPr lang="en-US" dirty="0"/>
              <a:t> </a:t>
            </a:r>
            <a:r>
              <a:rPr lang="en-US" dirty="0" err="1"/>
              <a:t>ustedes</a:t>
            </a:r>
            <a:r>
              <a:rPr lang="en-US" dirty="0"/>
              <a:t>…</a:t>
            </a:r>
            <a:r>
              <a:rPr lang="en-US" dirty="0" err="1"/>
              <a:t>pues</a:t>
            </a:r>
            <a:r>
              <a:rPr lang="en-US" dirty="0"/>
              <a:t> es una </a:t>
            </a:r>
            <a:r>
              <a:rPr lang="en-US" dirty="0" err="1"/>
              <a:t>frase</a:t>
            </a:r>
            <a:r>
              <a:rPr lang="en-US" dirty="0"/>
              <a:t> </a:t>
            </a:r>
            <a:r>
              <a:rPr lang="en-US" dirty="0" err="1"/>
              <a:t>muy</a:t>
            </a:r>
            <a:r>
              <a:rPr lang="en-US" dirty="0"/>
              <a:t> </a:t>
            </a:r>
            <a:r>
              <a:rPr lang="en-US" dirty="0" err="1"/>
              <a:t>importate</a:t>
            </a:r>
            <a:r>
              <a:rPr lang="en-US" dirty="0"/>
              <a:t> de recorder </a:t>
            </a:r>
            <a:r>
              <a:rPr lang="en-US" dirty="0" err="1"/>
              <a:t>cuando</a:t>
            </a:r>
            <a:r>
              <a:rPr lang="en-US" dirty="0"/>
              <a:t> </a:t>
            </a:r>
            <a:r>
              <a:rPr lang="en-US" dirty="0" err="1"/>
              <a:t>estamos</a:t>
            </a:r>
            <a:r>
              <a:rPr lang="en-US" dirty="0"/>
              <a:t> </a:t>
            </a:r>
            <a:r>
              <a:rPr lang="en-US" dirty="0" err="1"/>
              <a:t>ayudanod</a:t>
            </a:r>
            <a:r>
              <a:rPr lang="en-US" dirty="0"/>
              <a:t> a </a:t>
            </a:r>
            <a:r>
              <a:rPr lang="en-US" dirty="0" err="1"/>
              <a:t>familias</a:t>
            </a:r>
            <a:r>
              <a:rPr lang="en-US" dirty="0"/>
              <a:t> </a:t>
            </a:r>
            <a:r>
              <a:rPr lang="en-US" dirty="0" err="1"/>
              <a:t>migrantes</a:t>
            </a:r>
            <a:r>
              <a:rPr lang="en-US" dirty="0"/>
              <a:t> con </a:t>
            </a:r>
            <a:r>
              <a:rPr lang="en-US" dirty="0" err="1"/>
              <a:t>hijos</a:t>
            </a:r>
            <a:r>
              <a:rPr lang="en-US" dirty="0"/>
              <a:t> con </a:t>
            </a:r>
            <a:r>
              <a:rPr lang="en-US" dirty="0" err="1"/>
              <a:t>perdida</a:t>
            </a:r>
            <a:r>
              <a:rPr lang="en-US" dirty="0"/>
              <a:t> de </a:t>
            </a:r>
            <a:r>
              <a:rPr lang="en-US" dirty="0" err="1"/>
              <a:t>audicion</a:t>
            </a:r>
            <a:r>
              <a:rPr lang="en-US" dirty="0"/>
              <a:t> o </a:t>
            </a:r>
            <a:r>
              <a:rPr lang="en-US" dirty="0" err="1"/>
              <a:t>cualquier</a:t>
            </a:r>
            <a:r>
              <a:rPr lang="en-US" dirty="0"/>
              <a:t> </a:t>
            </a:r>
            <a:r>
              <a:rPr lang="en-US" dirty="0" err="1"/>
              <a:t>otra</a:t>
            </a:r>
            <a:r>
              <a:rPr lang="en-US" dirty="0"/>
              <a:t> </a:t>
            </a:r>
            <a:r>
              <a:rPr lang="en-US" dirty="0" err="1"/>
              <a:t>discapacidad</a:t>
            </a:r>
            <a:r>
              <a:rPr lang="en-US" dirty="0"/>
              <a:t>.</a:t>
            </a:r>
            <a:endParaRPr lang="es-419" dirty="0"/>
          </a:p>
        </p:txBody>
      </p:sp>
      <p:sp>
        <p:nvSpPr>
          <p:cNvPr id="4" name="Slide Number Placeholder 3"/>
          <p:cNvSpPr>
            <a:spLocks noGrp="1"/>
          </p:cNvSpPr>
          <p:nvPr>
            <p:ph type="sldNum" sz="quarter" idx="5"/>
          </p:nvPr>
        </p:nvSpPr>
        <p:spPr/>
        <p:txBody>
          <a:bodyPr/>
          <a:lstStyle/>
          <a:p>
            <a:fld id="{CB64F78B-0EA0-CC43-A92F-ED9FB2D8C184}" type="slidenum">
              <a:rPr lang="en-US" smtClean="0"/>
              <a:pPr/>
              <a:t>3</a:t>
            </a:fld>
            <a:endParaRPr lang="en-US"/>
          </a:p>
        </p:txBody>
      </p:sp>
    </p:spTree>
    <p:extLst>
      <p:ext uri="{BB962C8B-B14F-4D97-AF65-F5344CB8AC3E}">
        <p14:creationId xmlns:p14="http://schemas.microsoft.com/office/powerpoint/2010/main" val="29703679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3" name="Shape 103"/>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r>
              <a:rPr lang="en-US" sz="1200" b="0" i="0" u="none" strike="noStrike" kern="1200" cap="none" dirty="0">
                <a:solidFill>
                  <a:schemeClr val="dk1"/>
                </a:solidFill>
                <a:effectLst/>
                <a:latin typeface="Arial"/>
                <a:ea typeface="Arial"/>
                <a:cs typeface="Arial"/>
                <a:sym typeface="Arial"/>
              </a:rPr>
              <a:t>¿</a:t>
            </a:r>
            <a:r>
              <a:rPr lang="en-US" sz="1200" b="0" i="0" u="none" strike="noStrike" kern="1200" cap="none" dirty="0" err="1">
                <a:solidFill>
                  <a:schemeClr val="dk1"/>
                </a:solidFill>
                <a:effectLst/>
                <a:latin typeface="Arial"/>
                <a:ea typeface="Arial"/>
                <a:cs typeface="Arial"/>
                <a:sym typeface="Arial"/>
              </a:rPr>
              <a:t>Cómo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puedo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ayudar</a:t>
            </a:r>
            <a:r>
              <a:rPr lang="en-US" sz="1200" b="0" i="0" u="none" strike="noStrike" kern="1200" cap="none" dirty="0">
                <a:solidFill>
                  <a:schemeClr val="dk1"/>
                </a:solidFill>
                <a:effectLst/>
                <a:latin typeface="Arial"/>
                <a:ea typeface="Arial"/>
                <a:cs typeface="Arial"/>
                <a:sym typeface="Arial"/>
              </a:rPr>
              <a:t>?</a:t>
            </a:r>
          </a:p>
          <a:p>
            <a:r>
              <a:rPr lang="en-US" sz="1200" b="0" i="0" u="none" strike="noStrike" kern="1200" cap="none" dirty="0" err="1">
                <a:solidFill>
                  <a:schemeClr val="dk1"/>
                </a:solidFill>
                <a:effectLst/>
                <a:latin typeface="Arial"/>
                <a:ea typeface="Arial"/>
                <a:cs typeface="Arial"/>
                <a:sym typeface="Arial"/>
              </a:rPr>
              <a:t>Hable</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durante</a:t>
            </a:r>
            <a:r>
              <a:rPr lang="en-US" sz="1200" b="0" i="0" u="none" strike="noStrike" kern="1200" cap="none" dirty="0">
                <a:solidFill>
                  <a:schemeClr val="dk1"/>
                </a:solidFill>
                <a:effectLst/>
                <a:latin typeface="Arial"/>
                <a:ea typeface="Arial"/>
                <a:cs typeface="Arial"/>
                <a:sym typeface="Arial"/>
              </a:rPr>
              <a:t> las </a:t>
            </a:r>
            <a:r>
              <a:rPr lang="en-US" sz="1200" b="0" i="0" u="none" strike="noStrike" kern="1200" cap="none" dirty="0" err="1">
                <a:solidFill>
                  <a:schemeClr val="dk1"/>
                </a:solidFill>
                <a:effectLst/>
                <a:latin typeface="Arial"/>
                <a:ea typeface="Arial"/>
                <a:cs typeface="Arial"/>
                <a:sym typeface="Arial"/>
              </a:rPr>
              <a:t>actividades</a:t>
            </a:r>
            <a:r>
              <a:rPr lang="en-US" sz="1200" b="0" i="0" u="none" strike="noStrike" kern="1200" cap="none" dirty="0">
                <a:solidFill>
                  <a:schemeClr val="dk1"/>
                </a:solidFill>
                <a:effectLst/>
                <a:latin typeface="Arial"/>
                <a:ea typeface="Arial"/>
                <a:cs typeface="Arial"/>
                <a:sym typeface="Arial"/>
              </a:rPr>
              <a:t> y </a:t>
            </a:r>
            <a:r>
              <a:rPr lang="en-US" sz="1200" b="0" i="0" u="none" strike="noStrike" kern="1200" cap="none" dirty="0" err="1">
                <a:solidFill>
                  <a:schemeClr val="dk1"/>
                </a:solidFill>
                <a:effectLst/>
                <a:latin typeface="Arial"/>
                <a:ea typeface="Arial"/>
                <a:cs typeface="Arial"/>
                <a:sym typeface="Arial"/>
              </a:rPr>
              <a:t>cuando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salgan</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Cuando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saque</a:t>
            </a:r>
            <a:r>
              <a:rPr lang="en-US" sz="1200" b="0" i="0" u="none" strike="noStrike" kern="1200" cap="none" dirty="0">
                <a:solidFill>
                  <a:schemeClr val="dk1"/>
                </a:solidFill>
                <a:effectLst/>
                <a:latin typeface="Arial"/>
                <a:ea typeface="Arial"/>
                <a:cs typeface="Arial"/>
                <a:sym typeface="Arial"/>
              </a:rPr>
              <a:t> al </a:t>
            </a:r>
            <a:r>
              <a:rPr lang="en-US" sz="1200" b="0" i="0" u="none" strike="noStrike" kern="1200" cap="none" dirty="0" err="1">
                <a:solidFill>
                  <a:schemeClr val="dk1"/>
                </a:solidFill>
                <a:effectLst/>
                <a:latin typeface="Arial"/>
                <a:ea typeface="Arial"/>
                <a:cs typeface="Arial"/>
                <a:sym typeface="Arial"/>
              </a:rPr>
              <a:t>niño</a:t>
            </a:r>
            <a:r>
              <a:rPr lang="en-US" sz="1200" b="0" i="0" u="none" strike="noStrike" kern="1200" cap="none" dirty="0">
                <a:solidFill>
                  <a:schemeClr val="dk1"/>
                </a:solidFill>
                <a:effectLst/>
                <a:latin typeface="Arial"/>
                <a:ea typeface="Arial"/>
                <a:cs typeface="Arial"/>
                <a:sym typeface="Arial"/>
              </a:rPr>
              <a:t> a </a:t>
            </a:r>
            <a:r>
              <a:rPr lang="en-US" sz="1200" b="0" i="0" u="none" strike="noStrike" kern="1200" cap="none" dirty="0" err="1">
                <a:solidFill>
                  <a:schemeClr val="dk1"/>
                </a:solidFill>
                <a:effectLst/>
                <a:latin typeface="Arial"/>
                <a:ea typeface="Arial"/>
                <a:cs typeface="Arial"/>
                <a:sym typeface="Arial"/>
              </a:rPr>
              <a:t>caminar</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en</a:t>
            </a:r>
            <a:r>
              <a:rPr lang="en-US" sz="1200" b="0" i="0" u="none" strike="noStrike" kern="1200" cap="none" dirty="0">
                <a:solidFill>
                  <a:schemeClr val="dk1"/>
                </a:solidFill>
                <a:effectLst/>
                <a:latin typeface="Arial"/>
                <a:ea typeface="Arial"/>
                <a:cs typeface="Arial"/>
                <a:sym typeface="Arial"/>
              </a:rPr>
              <a:t> el </a:t>
            </a:r>
            <a:r>
              <a:rPr lang="en-US" sz="1200" b="0" i="0" u="none" strike="noStrike" kern="1200" cap="none" dirty="0" err="1">
                <a:solidFill>
                  <a:schemeClr val="dk1"/>
                </a:solidFill>
                <a:effectLst/>
                <a:latin typeface="Arial"/>
                <a:ea typeface="Arial"/>
                <a:cs typeface="Arial"/>
                <a:sym typeface="Arial"/>
              </a:rPr>
              <a:t>coche</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por</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ejemplo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apunte</a:t>
            </a:r>
            <a:r>
              <a:rPr lang="en-US" sz="1200" b="0" i="0" u="none" strike="noStrike" kern="1200" cap="none" dirty="0">
                <a:solidFill>
                  <a:schemeClr val="dk1"/>
                </a:solidFill>
                <a:effectLst/>
                <a:latin typeface="Arial"/>
                <a:ea typeface="Arial"/>
                <a:cs typeface="Arial"/>
                <a:sym typeface="Arial"/>
              </a:rPr>
              <a:t> a </a:t>
            </a:r>
            <a:r>
              <a:rPr lang="en-US" sz="1200" b="0" i="0" u="none" strike="noStrike" kern="1200" cap="none" dirty="0" err="1">
                <a:solidFill>
                  <a:schemeClr val="dk1"/>
                </a:solidFill>
                <a:effectLst/>
                <a:latin typeface="Arial"/>
                <a:ea typeface="Arial"/>
                <a:cs typeface="Arial"/>
                <a:sym typeface="Arial"/>
              </a:rPr>
              <a:t>los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objetos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familiares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ej</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los</a:t>
            </a:r>
            <a:r>
              <a:rPr lang="en-US" sz="1200" b="0" i="0" u="none" strike="noStrike" kern="1200" cap="none" dirty="0">
                <a:solidFill>
                  <a:schemeClr val="dk1"/>
                </a:solidFill>
                <a:effectLst/>
                <a:latin typeface="Arial"/>
                <a:ea typeface="Arial"/>
                <a:cs typeface="Arial"/>
                <a:sym typeface="Arial"/>
              </a:rPr>
              <a:t> autos, </a:t>
            </a:r>
            <a:r>
              <a:rPr lang="en-US" sz="1200" b="0" i="0" u="none" strike="noStrike" kern="1200" cap="none" dirty="0" err="1">
                <a:solidFill>
                  <a:schemeClr val="dk1"/>
                </a:solidFill>
                <a:effectLst/>
                <a:latin typeface="Arial"/>
                <a:ea typeface="Arial"/>
                <a:cs typeface="Arial"/>
                <a:sym typeface="Arial"/>
              </a:rPr>
              <a:t>los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árboles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los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pájaros</a:t>
            </a:r>
            <a:r>
              <a:rPr lang="en-US" sz="1200" b="0" i="0" u="none" strike="noStrike" kern="1200" cap="none" dirty="0">
                <a:solidFill>
                  <a:schemeClr val="dk1"/>
                </a:solidFill>
                <a:effectLst/>
                <a:latin typeface="Arial"/>
                <a:ea typeface="Arial"/>
                <a:cs typeface="Arial"/>
                <a:sym typeface="Arial"/>
              </a:rPr>
              <a:t>) y </a:t>
            </a:r>
            <a:r>
              <a:rPr lang="en-US" sz="1200" b="0" i="0" u="none" strike="noStrike" kern="1200" cap="none" dirty="0" err="1">
                <a:solidFill>
                  <a:schemeClr val="dk1"/>
                </a:solidFill>
                <a:effectLst/>
                <a:latin typeface="Arial"/>
                <a:ea typeface="Arial"/>
                <a:cs typeface="Arial"/>
                <a:sym typeface="Arial"/>
              </a:rPr>
              <a:t>nómbrelos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Veo</a:t>
            </a:r>
            <a:r>
              <a:rPr lang="en-US" sz="1200" b="0" i="0" u="none" strike="noStrike" kern="1200" cap="none" dirty="0">
                <a:solidFill>
                  <a:schemeClr val="dk1"/>
                </a:solidFill>
                <a:effectLst/>
                <a:latin typeface="Arial"/>
                <a:ea typeface="Arial"/>
                <a:cs typeface="Arial"/>
                <a:sym typeface="Arial"/>
              </a:rPr>
              <a:t> un </a:t>
            </a:r>
            <a:r>
              <a:rPr lang="en-US" sz="1200" b="0" i="0" u="none" strike="noStrike" kern="1200" cap="none" dirty="0" err="1">
                <a:solidFill>
                  <a:schemeClr val="dk1"/>
                </a:solidFill>
                <a:effectLst/>
                <a:latin typeface="Arial"/>
                <a:ea typeface="Arial"/>
                <a:cs typeface="Arial"/>
                <a:sym typeface="Arial"/>
              </a:rPr>
              <a:t>perro</a:t>
            </a:r>
            <a:r>
              <a:rPr lang="en-US" sz="1200" b="0" i="0" u="none" strike="noStrike" kern="1200" cap="none" dirty="0">
                <a:solidFill>
                  <a:schemeClr val="dk1"/>
                </a:solidFill>
                <a:effectLst/>
                <a:latin typeface="Arial"/>
                <a:ea typeface="Arial"/>
                <a:cs typeface="Arial"/>
                <a:sym typeface="Arial"/>
              </a:rPr>
              <a:t>. El </a:t>
            </a:r>
            <a:r>
              <a:rPr lang="en-US" sz="1200" b="0" i="0" u="none" strike="noStrike" kern="1200" cap="none" dirty="0" err="1">
                <a:solidFill>
                  <a:schemeClr val="dk1"/>
                </a:solidFill>
                <a:effectLst/>
                <a:latin typeface="Arial"/>
                <a:ea typeface="Arial"/>
                <a:cs typeface="Arial"/>
                <a:sym typeface="Arial"/>
              </a:rPr>
              <a:t>perro</a:t>
            </a:r>
            <a:r>
              <a:rPr lang="en-US" sz="1200" b="0" i="0" u="none" strike="noStrike" kern="1200" cap="none" dirty="0">
                <a:solidFill>
                  <a:schemeClr val="dk1"/>
                </a:solidFill>
                <a:effectLst/>
                <a:latin typeface="Arial"/>
                <a:ea typeface="Arial"/>
                <a:cs typeface="Arial"/>
                <a:sym typeface="Arial"/>
              </a:rPr>
              <a:t> dice '</a:t>
            </a:r>
            <a:r>
              <a:rPr lang="en-US" sz="1200" b="0" i="0" u="none" strike="noStrike" kern="1200" cap="none" dirty="0" err="1">
                <a:solidFill>
                  <a:schemeClr val="dk1"/>
                </a:solidFill>
                <a:effectLst/>
                <a:latin typeface="Arial"/>
                <a:ea typeface="Arial"/>
                <a:cs typeface="Arial"/>
                <a:sym typeface="Arial"/>
              </a:rPr>
              <a:t>guau</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Es</a:t>
            </a:r>
            <a:r>
              <a:rPr lang="en-US" sz="1200" b="0" i="0" u="none" strike="noStrike" kern="1200" cap="none" dirty="0">
                <a:solidFill>
                  <a:schemeClr val="dk1"/>
                </a:solidFill>
                <a:effectLst/>
                <a:latin typeface="Arial"/>
                <a:ea typeface="Arial"/>
                <a:cs typeface="Arial"/>
                <a:sym typeface="Arial"/>
              </a:rPr>
              <a:t> un </a:t>
            </a:r>
            <a:r>
              <a:rPr lang="en-US" sz="1200" b="0" i="0" u="none" strike="noStrike" kern="1200" cap="none" dirty="0" err="1">
                <a:solidFill>
                  <a:schemeClr val="dk1"/>
                </a:solidFill>
                <a:effectLst/>
                <a:latin typeface="Arial"/>
                <a:ea typeface="Arial"/>
                <a:cs typeface="Arial"/>
                <a:sym typeface="Arial"/>
              </a:rPr>
              <a:t>perro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grande</a:t>
            </a:r>
            <a:r>
              <a:rPr lang="en-US" sz="1200" b="0" i="0" u="none" strike="noStrike" kern="1200" cap="none" dirty="0">
                <a:solidFill>
                  <a:schemeClr val="dk1"/>
                </a:solidFill>
                <a:effectLst/>
                <a:latin typeface="Arial"/>
                <a:ea typeface="Arial"/>
                <a:cs typeface="Arial"/>
                <a:sym typeface="Arial"/>
              </a:rPr>
              <a:t>. Este </a:t>
            </a:r>
            <a:r>
              <a:rPr lang="en-US" sz="1200" b="0" i="0" u="none" strike="noStrike" kern="1200" cap="none" dirty="0" err="1">
                <a:solidFill>
                  <a:schemeClr val="dk1"/>
                </a:solidFill>
                <a:effectLst/>
                <a:latin typeface="Arial"/>
                <a:ea typeface="Arial"/>
                <a:cs typeface="Arial"/>
                <a:sym typeface="Arial"/>
              </a:rPr>
              <a:t>perro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es</a:t>
            </a:r>
            <a:r>
              <a:rPr lang="en-US" sz="1200" b="0" i="0" u="none" strike="noStrike" kern="1200" cap="none" dirty="0">
                <a:solidFill>
                  <a:schemeClr val="dk1"/>
                </a:solidFill>
                <a:effectLst/>
                <a:latin typeface="Arial"/>
                <a:ea typeface="Arial"/>
                <a:cs typeface="Arial"/>
                <a:sym typeface="Arial"/>
              </a:rPr>
              <a:t> de color café."</a:t>
            </a:r>
          </a:p>
          <a:p>
            <a:r>
              <a:rPr lang="en-US" sz="1200" b="0" i="0" u="none" strike="noStrike" kern="1200" cap="none" dirty="0">
                <a:solidFill>
                  <a:schemeClr val="dk1"/>
                </a:solidFill>
                <a:effectLst/>
                <a:latin typeface="Arial"/>
                <a:ea typeface="Arial"/>
                <a:cs typeface="Arial"/>
                <a:sym typeface="Arial"/>
              </a:rPr>
              <a:t>Use </a:t>
            </a:r>
            <a:r>
              <a:rPr lang="en-US" sz="1200" b="0" i="0" u="none" strike="noStrike" kern="1200" cap="none" dirty="0" err="1">
                <a:solidFill>
                  <a:schemeClr val="dk1"/>
                </a:solidFill>
                <a:effectLst/>
                <a:latin typeface="Arial"/>
                <a:ea typeface="Arial"/>
                <a:cs typeface="Arial"/>
                <a:sym typeface="Arial"/>
              </a:rPr>
              <a:t>expresiones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sencillas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pero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gramaticalmente</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correctas</a:t>
            </a:r>
            <a:r>
              <a:rPr lang="en-US" sz="1200" b="0" i="0" u="none" strike="noStrike" kern="1200" cap="none" dirty="0">
                <a:solidFill>
                  <a:schemeClr val="dk1"/>
                </a:solidFill>
                <a:effectLst/>
                <a:latin typeface="Arial"/>
                <a:ea typeface="Arial"/>
                <a:cs typeface="Arial"/>
                <a:sym typeface="Arial"/>
              </a:rPr>
              <a:t> que el </a:t>
            </a:r>
            <a:r>
              <a:rPr lang="en-US" sz="1200" b="0" i="0" u="none" strike="noStrike" kern="1200" cap="none" dirty="0" err="1">
                <a:solidFill>
                  <a:schemeClr val="dk1"/>
                </a:solidFill>
                <a:effectLst/>
                <a:latin typeface="Arial"/>
                <a:ea typeface="Arial"/>
                <a:cs typeface="Arial"/>
                <a:sym typeface="Arial"/>
              </a:rPr>
              <a:t>niño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pueda</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imitar</a:t>
            </a:r>
            <a:r>
              <a:rPr lang="en-US" sz="1200" b="0" i="0" u="none" strike="noStrike" kern="1200" cap="none" dirty="0">
                <a:solidFill>
                  <a:schemeClr val="dk1"/>
                </a:solidFill>
                <a:effectLst/>
                <a:latin typeface="Arial"/>
                <a:ea typeface="Arial"/>
                <a:cs typeface="Arial"/>
                <a:sym typeface="Arial"/>
              </a:rPr>
              <a:t>.</a:t>
            </a:r>
          </a:p>
          <a:p>
            <a:r>
              <a:rPr lang="en-US" sz="1200" b="0" i="0" u="none" strike="noStrike" kern="1200" cap="none" dirty="0" err="1">
                <a:solidFill>
                  <a:schemeClr val="dk1"/>
                </a:solidFill>
                <a:effectLst/>
                <a:latin typeface="Arial"/>
                <a:ea typeface="Arial"/>
                <a:cs typeface="Arial"/>
                <a:sym typeface="Arial"/>
              </a:rPr>
              <a:t>Camine</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por</a:t>
            </a:r>
            <a:r>
              <a:rPr lang="en-US" sz="1200" b="0" i="0" u="none" strike="noStrike" kern="1200" cap="none" dirty="0">
                <a:solidFill>
                  <a:schemeClr val="dk1"/>
                </a:solidFill>
                <a:effectLst/>
                <a:latin typeface="Arial"/>
                <a:ea typeface="Arial"/>
                <a:cs typeface="Arial"/>
                <a:sym typeface="Arial"/>
              </a:rPr>
              <a:t> la casa o </a:t>
            </a:r>
            <a:r>
              <a:rPr lang="en-US" sz="1200" b="0" i="0" u="none" strike="noStrike" kern="1200" cap="none" dirty="0" err="1">
                <a:solidFill>
                  <a:schemeClr val="dk1"/>
                </a:solidFill>
                <a:effectLst/>
                <a:latin typeface="Arial"/>
                <a:ea typeface="Arial"/>
                <a:cs typeface="Arial"/>
                <a:sym typeface="Arial"/>
              </a:rPr>
              <a:t>por</a:t>
            </a:r>
            <a:r>
              <a:rPr lang="en-US" sz="1200" b="0" i="0" u="none" strike="noStrike" kern="1200" cap="none" dirty="0">
                <a:solidFill>
                  <a:schemeClr val="dk1"/>
                </a:solidFill>
                <a:effectLst/>
                <a:latin typeface="Arial"/>
                <a:ea typeface="Arial"/>
                <a:cs typeface="Arial"/>
                <a:sym typeface="Arial"/>
              </a:rPr>
              <a:t> la </a:t>
            </a:r>
            <a:r>
              <a:rPr lang="en-US" sz="1200" b="0" i="0" u="none" strike="noStrike" kern="1200" cap="none" dirty="0" err="1">
                <a:solidFill>
                  <a:schemeClr val="dk1"/>
                </a:solidFill>
                <a:effectLst/>
                <a:latin typeface="Arial"/>
                <a:ea typeface="Arial"/>
                <a:cs typeface="Arial"/>
                <a:sym typeface="Arial"/>
              </a:rPr>
              <a:t>habitación</a:t>
            </a:r>
            <a:r>
              <a:rPr lang="en-US" sz="1200" b="0" i="0" u="none" strike="noStrike" kern="1200" cap="none" dirty="0">
                <a:solidFill>
                  <a:schemeClr val="dk1"/>
                </a:solidFill>
                <a:effectLst/>
                <a:latin typeface="Arial"/>
                <a:ea typeface="Arial"/>
                <a:cs typeface="Arial"/>
                <a:sym typeface="Arial"/>
              </a:rPr>
              <a:t> del </a:t>
            </a:r>
            <a:r>
              <a:rPr lang="en-US" sz="1200" b="0" i="0" u="none" strike="noStrike" kern="1200" cap="none" dirty="0" err="1">
                <a:solidFill>
                  <a:schemeClr val="dk1"/>
                </a:solidFill>
                <a:effectLst/>
                <a:latin typeface="Arial"/>
                <a:ea typeface="Arial"/>
                <a:cs typeface="Arial"/>
                <a:sym typeface="Arial"/>
              </a:rPr>
              <a:t>niño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mientras</a:t>
            </a:r>
            <a:r>
              <a:rPr lang="en-US" sz="1200" b="0" i="0" u="none" strike="noStrike" kern="1200" cap="none" dirty="0">
                <a:solidFill>
                  <a:schemeClr val="dk1"/>
                </a:solidFill>
                <a:effectLst/>
                <a:latin typeface="Arial"/>
                <a:ea typeface="Arial"/>
                <a:cs typeface="Arial"/>
                <a:sym typeface="Arial"/>
              </a:rPr>
              <a:t> le </a:t>
            </a:r>
            <a:r>
              <a:rPr lang="en-US" sz="1200" b="0" i="0" u="none" strike="noStrike" kern="1200" cap="none" dirty="0" err="1">
                <a:solidFill>
                  <a:schemeClr val="dk1"/>
                </a:solidFill>
                <a:effectLst/>
                <a:latin typeface="Arial"/>
                <a:ea typeface="Arial"/>
                <a:cs typeface="Arial"/>
                <a:sym typeface="Arial"/>
              </a:rPr>
              <a:t>enseñe</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los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sonidos</a:t>
            </a:r>
            <a:r>
              <a:rPr lang="en-US" sz="1200" b="0" i="0" u="none" strike="noStrike" kern="1200" cap="none" dirty="0">
                <a:solidFill>
                  <a:schemeClr val="dk1"/>
                </a:solidFill>
                <a:effectLst/>
                <a:latin typeface="Arial"/>
                <a:ea typeface="Arial"/>
                <a:cs typeface="Arial"/>
                <a:sym typeface="Arial"/>
              </a:rPr>
              <a:t> de </a:t>
            </a:r>
            <a:r>
              <a:rPr lang="en-US" sz="1200" b="0" i="0" u="none" strike="noStrike" kern="1200" cap="none" dirty="0" err="1">
                <a:solidFill>
                  <a:schemeClr val="dk1"/>
                </a:solidFill>
                <a:effectLst/>
                <a:latin typeface="Arial"/>
                <a:ea typeface="Arial"/>
                <a:cs typeface="Arial"/>
                <a:sym typeface="Arial"/>
              </a:rPr>
              <a:t>los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distintos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objetos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Preséntele</a:t>
            </a:r>
            <a:r>
              <a:rPr lang="en-US" sz="1200" b="0" i="0" u="none" strike="noStrike" kern="1200" cap="none" dirty="0">
                <a:solidFill>
                  <a:schemeClr val="dk1"/>
                </a:solidFill>
                <a:effectLst/>
                <a:latin typeface="Arial"/>
                <a:ea typeface="Arial"/>
                <a:cs typeface="Arial"/>
                <a:sym typeface="Arial"/>
              </a:rPr>
              <a:t> a "Tito </a:t>
            </a:r>
            <a:r>
              <a:rPr lang="en-US" sz="1200" b="0" i="0" u="none" strike="noStrike" kern="1200" cap="none" dirty="0" err="1">
                <a:solidFill>
                  <a:schemeClr val="dk1"/>
                </a:solidFill>
                <a:effectLst/>
                <a:latin typeface="Arial"/>
                <a:ea typeface="Arial"/>
                <a:cs typeface="Arial"/>
                <a:sym typeface="Arial"/>
              </a:rPr>
              <a:t>Reloj</a:t>
            </a:r>
            <a:r>
              <a:rPr lang="en-US" sz="1200" b="0" i="0" u="none" strike="noStrike" kern="1200" cap="none" dirty="0">
                <a:solidFill>
                  <a:schemeClr val="dk1"/>
                </a:solidFill>
                <a:effectLst/>
                <a:latin typeface="Arial"/>
                <a:ea typeface="Arial"/>
                <a:cs typeface="Arial"/>
                <a:sym typeface="Arial"/>
              </a:rPr>
              <a:t>," que dice "t-t-t-t." </a:t>
            </a:r>
            <a:r>
              <a:rPr lang="en-US" sz="1200" b="0" i="0" u="none" strike="noStrike" kern="1200" cap="none" dirty="0" err="1">
                <a:solidFill>
                  <a:schemeClr val="dk1"/>
                </a:solidFill>
                <a:effectLst/>
                <a:latin typeface="Arial"/>
                <a:ea typeface="Arial"/>
                <a:cs typeface="Arial"/>
                <a:sym typeface="Arial"/>
              </a:rPr>
              <a:t>Escuchen</a:t>
            </a:r>
            <a:r>
              <a:rPr lang="en-US" sz="1200" b="0" i="0" u="none" strike="noStrike" kern="1200" cap="none" dirty="0">
                <a:solidFill>
                  <a:schemeClr val="dk1"/>
                </a:solidFill>
                <a:effectLst/>
                <a:latin typeface="Arial"/>
                <a:ea typeface="Arial"/>
                <a:cs typeface="Arial"/>
                <a:sym typeface="Arial"/>
              </a:rPr>
              <a:t> el </a:t>
            </a:r>
            <a:r>
              <a:rPr lang="en-US" sz="1200" b="0" i="0" u="none" strike="noStrike" kern="1200" cap="none" dirty="0" err="1">
                <a:solidFill>
                  <a:schemeClr val="dk1"/>
                </a:solidFill>
                <a:effectLst/>
                <a:latin typeface="Arial"/>
                <a:ea typeface="Arial"/>
                <a:cs typeface="Arial"/>
                <a:sym typeface="Arial"/>
              </a:rPr>
              <a:t>sonido</a:t>
            </a:r>
            <a:r>
              <a:rPr lang="en-US" sz="1200" b="0" i="0" u="none" strike="noStrike" kern="1200" cap="none" dirty="0">
                <a:solidFill>
                  <a:schemeClr val="dk1"/>
                </a:solidFill>
                <a:effectLst/>
                <a:latin typeface="Arial"/>
                <a:ea typeface="Arial"/>
                <a:cs typeface="Arial"/>
                <a:sym typeface="Arial"/>
              </a:rPr>
              <a:t> del </a:t>
            </a:r>
            <a:r>
              <a:rPr lang="en-US" sz="1200" b="0" i="0" u="none" strike="noStrike" kern="1200" cap="none" dirty="0" err="1">
                <a:solidFill>
                  <a:schemeClr val="dk1"/>
                </a:solidFill>
                <a:effectLst/>
                <a:latin typeface="Arial"/>
                <a:ea typeface="Arial"/>
                <a:cs typeface="Arial"/>
                <a:sym typeface="Arial"/>
              </a:rPr>
              <a:t>reloj</a:t>
            </a:r>
            <a:r>
              <a:rPr lang="en-US" sz="1200" b="0" i="0" u="none" strike="noStrike" kern="1200" cap="none" dirty="0">
                <a:solidFill>
                  <a:schemeClr val="dk1"/>
                </a:solidFill>
                <a:effectLst/>
                <a:latin typeface="Arial"/>
                <a:ea typeface="Arial"/>
                <a:cs typeface="Arial"/>
                <a:sym typeface="Arial"/>
              </a:rPr>
              <a:t>. Este </a:t>
            </a:r>
            <a:r>
              <a:rPr lang="en-US" sz="1200" b="0" i="0" u="none" strike="noStrike" kern="1200" cap="none" dirty="0" err="1">
                <a:solidFill>
                  <a:schemeClr val="dk1"/>
                </a:solidFill>
                <a:effectLst/>
                <a:latin typeface="Arial"/>
                <a:ea typeface="Arial"/>
                <a:cs typeface="Arial"/>
                <a:sym typeface="Arial"/>
              </a:rPr>
              <a:t>tipo</a:t>
            </a:r>
            <a:r>
              <a:rPr lang="en-US" sz="1200" b="0" i="0" u="none" strike="noStrike" kern="1200" cap="none" dirty="0">
                <a:solidFill>
                  <a:schemeClr val="dk1"/>
                </a:solidFill>
                <a:effectLst/>
                <a:latin typeface="Arial"/>
                <a:ea typeface="Arial"/>
                <a:cs typeface="Arial"/>
                <a:sym typeface="Arial"/>
              </a:rPr>
              <a:t> de </a:t>
            </a:r>
            <a:r>
              <a:rPr lang="en-US" sz="1200" b="0" i="0" u="none" strike="noStrike" kern="1200" cap="none" dirty="0" err="1">
                <a:solidFill>
                  <a:schemeClr val="dk1"/>
                </a:solidFill>
                <a:effectLst/>
                <a:latin typeface="Arial"/>
                <a:ea typeface="Arial"/>
                <a:cs typeface="Arial"/>
                <a:sym typeface="Arial"/>
              </a:rPr>
              <a:t>actividad</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ayuda</a:t>
            </a:r>
            <a:r>
              <a:rPr lang="en-US" sz="1200" b="0" i="0" u="none" strike="noStrike" kern="1200" cap="none" dirty="0">
                <a:solidFill>
                  <a:schemeClr val="dk1"/>
                </a:solidFill>
                <a:effectLst/>
                <a:latin typeface="Arial"/>
                <a:ea typeface="Arial"/>
                <a:cs typeface="Arial"/>
                <a:sym typeface="Arial"/>
              </a:rPr>
              <a:t> al </a:t>
            </a:r>
            <a:r>
              <a:rPr lang="en-US" sz="1200" b="0" i="0" u="none" strike="noStrike" kern="1200" cap="none" dirty="0" err="1">
                <a:solidFill>
                  <a:schemeClr val="dk1"/>
                </a:solidFill>
                <a:effectLst/>
                <a:latin typeface="Arial"/>
                <a:ea typeface="Arial"/>
                <a:cs typeface="Arial"/>
                <a:sym typeface="Arial"/>
              </a:rPr>
              <a:t>niño</a:t>
            </a:r>
            <a:r>
              <a:rPr lang="en-US" sz="1200" b="0" i="0" u="none" strike="noStrike" kern="1200" cap="none" dirty="0">
                <a:solidFill>
                  <a:schemeClr val="dk1"/>
                </a:solidFill>
                <a:effectLst/>
                <a:latin typeface="Arial"/>
                <a:ea typeface="Arial"/>
                <a:cs typeface="Arial"/>
                <a:sym typeface="Arial"/>
              </a:rPr>
              <a:t> a </a:t>
            </a:r>
            <a:r>
              <a:rPr lang="en-US" sz="1200" b="0" i="0" u="none" strike="noStrike" kern="1200" cap="none" dirty="0" err="1">
                <a:solidFill>
                  <a:schemeClr val="dk1"/>
                </a:solidFill>
                <a:effectLst/>
                <a:latin typeface="Arial"/>
                <a:ea typeface="Arial"/>
                <a:cs typeface="Arial"/>
                <a:sym typeface="Arial"/>
              </a:rPr>
              <a:t>darse</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cuenta</a:t>
            </a:r>
            <a:r>
              <a:rPr lang="en-US" sz="1200" b="0" i="0" u="none" strike="noStrike" kern="1200" cap="none" dirty="0">
                <a:solidFill>
                  <a:schemeClr val="dk1"/>
                </a:solidFill>
                <a:effectLst/>
                <a:latin typeface="Arial"/>
                <a:ea typeface="Arial"/>
                <a:cs typeface="Arial"/>
                <a:sym typeface="Arial"/>
              </a:rPr>
              <a:t> de </a:t>
            </a:r>
            <a:r>
              <a:rPr lang="en-US" sz="1200" b="0" i="0" u="none" strike="noStrike" kern="1200" cap="none" dirty="0" err="1">
                <a:solidFill>
                  <a:schemeClr val="dk1"/>
                </a:solidFill>
                <a:effectLst/>
                <a:latin typeface="Arial"/>
                <a:ea typeface="Arial"/>
                <a:cs typeface="Arial"/>
                <a:sym typeface="Arial"/>
              </a:rPr>
              <a:t>los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sonidos</a:t>
            </a:r>
            <a:r>
              <a:rPr lang="en-US" sz="1200" b="0" i="0" u="none" strike="noStrike" kern="1200" cap="none" dirty="0">
                <a:solidFill>
                  <a:schemeClr val="dk1"/>
                </a:solidFill>
                <a:effectLst/>
                <a:latin typeface="Arial"/>
                <a:ea typeface="Arial"/>
                <a:cs typeface="Arial"/>
                <a:sym typeface="Arial"/>
              </a:rPr>
              <a:t> que lo </a:t>
            </a:r>
            <a:r>
              <a:rPr lang="en-US" sz="1200" b="0" i="0" u="none" strike="noStrike" kern="1200" cap="none" dirty="0" err="1">
                <a:solidFill>
                  <a:schemeClr val="dk1"/>
                </a:solidFill>
                <a:effectLst/>
                <a:latin typeface="Arial"/>
                <a:ea typeface="Arial"/>
                <a:cs typeface="Arial"/>
                <a:sym typeface="Arial"/>
              </a:rPr>
              <a:t>rodean</a:t>
            </a:r>
            <a:r>
              <a:rPr lang="en-US" sz="1200" b="0" i="0" u="none" strike="noStrike" kern="1200" cap="none" dirty="0">
                <a:solidFill>
                  <a:schemeClr val="dk1"/>
                </a:solidFill>
                <a:effectLst/>
                <a:latin typeface="Arial"/>
                <a:ea typeface="Arial"/>
                <a:cs typeface="Arial"/>
                <a:sym typeface="Arial"/>
              </a:rPr>
              <a:t> y le </a:t>
            </a:r>
            <a:r>
              <a:rPr lang="en-US" sz="1200" b="0" i="0" u="none" strike="noStrike" kern="1200" cap="none" dirty="0" err="1">
                <a:solidFill>
                  <a:schemeClr val="dk1"/>
                </a:solidFill>
                <a:effectLst/>
                <a:latin typeface="Arial"/>
                <a:ea typeface="Arial"/>
                <a:cs typeface="Arial"/>
                <a:sym typeface="Arial"/>
              </a:rPr>
              <a:t>ayudará</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cuando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comience</a:t>
            </a:r>
            <a:r>
              <a:rPr lang="en-US" sz="1200" b="0" i="0" u="none" strike="noStrike" kern="1200" cap="none" dirty="0">
                <a:solidFill>
                  <a:schemeClr val="dk1"/>
                </a:solidFill>
                <a:effectLst/>
                <a:latin typeface="Arial"/>
                <a:ea typeface="Arial"/>
                <a:cs typeface="Arial"/>
                <a:sym typeface="Arial"/>
              </a:rPr>
              <a:t> a </a:t>
            </a:r>
            <a:r>
              <a:rPr lang="en-US" sz="1200" b="0" i="0" u="none" strike="noStrike" kern="1200" cap="none" dirty="0" err="1">
                <a:solidFill>
                  <a:schemeClr val="dk1"/>
                </a:solidFill>
                <a:effectLst/>
                <a:latin typeface="Arial"/>
                <a:ea typeface="Arial"/>
                <a:cs typeface="Arial"/>
                <a:sym typeface="Arial"/>
              </a:rPr>
              <a:t>aprender</a:t>
            </a:r>
            <a:r>
              <a:rPr lang="en-US" sz="1200" b="0" i="0" u="none" strike="noStrike" kern="1200" cap="none" dirty="0">
                <a:solidFill>
                  <a:schemeClr val="dk1"/>
                </a:solidFill>
                <a:effectLst/>
                <a:latin typeface="Arial"/>
                <a:ea typeface="Arial"/>
                <a:cs typeface="Arial"/>
                <a:sym typeface="Arial"/>
              </a:rPr>
              <a:t> el </a:t>
            </a:r>
            <a:r>
              <a:rPr lang="en-US" sz="1200" b="0" i="0" u="none" strike="noStrike" kern="1200" cap="none" dirty="0" err="1">
                <a:solidFill>
                  <a:schemeClr val="dk1"/>
                </a:solidFill>
                <a:effectLst/>
                <a:latin typeface="Arial"/>
                <a:ea typeface="Arial"/>
                <a:cs typeface="Arial"/>
                <a:sym typeface="Arial"/>
              </a:rPr>
              <a:t>sistema</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fónico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en</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preescolar</a:t>
            </a:r>
            <a:r>
              <a:rPr lang="en-US" sz="1200" b="0" i="0" u="none" strike="noStrike" kern="1200" cap="none" dirty="0">
                <a:solidFill>
                  <a:schemeClr val="dk1"/>
                </a:solidFill>
                <a:effectLst/>
                <a:latin typeface="Arial"/>
                <a:ea typeface="Arial"/>
                <a:cs typeface="Arial"/>
                <a:sym typeface="Arial"/>
              </a:rPr>
              <a:t> y kindergarten.</a:t>
            </a:r>
          </a:p>
          <a:p>
            <a:r>
              <a:rPr lang="en-US" sz="1200" b="0" i="0" u="none" strike="noStrike" kern="1200" cap="none" dirty="0" err="1">
                <a:solidFill>
                  <a:schemeClr val="dk1"/>
                </a:solidFill>
                <a:effectLst/>
                <a:latin typeface="Arial"/>
                <a:ea typeface="Arial"/>
                <a:cs typeface="Arial"/>
                <a:sym typeface="Arial"/>
              </a:rPr>
              <a:t>Jueguen</a:t>
            </a:r>
            <a:r>
              <a:rPr lang="en-US" sz="1200" b="0" i="0" u="none" strike="noStrike" kern="1200" cap="none" dirty="0">
                <a:solidFill>
                  <a:schemeClr val="dk1"/>
                </a:solidFill>
                <a:effectLst/>
                <a:latin typeface="Arial"/>
                <a:ea typeface="Arial"/>
                <a:cs typeface="Arial"/>
                <a:sym typeface="Arial"/>
              </a:rPr>
              <a:t> a </a:t>
            </a:r>
            <a:r>
              <a:rPr lang="en-US" sz="1200" b="0" i="0" u="none" strike="noStrike" kern="1200" cap="none" dirty="0" err="1">
                <a:solidFill>
                  <a:schemeClr val="dk1"/>
                </a:solidFill>
                <a:effectLst/>
                <a:latin typeface="Arial"/>
                <a:ea typeface="Arial"/>
                <a:cs typeface="Arial"/>
                <a:sym typeface="Arial"/>
              </a:rPr>
              <a:t>los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sonidos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también</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mientras</a:t>
            </a:r>
            <a:r>
              <a:rPr lang="en-US" sz="1200" b="0" i="0" u="none" strike="noStrike" kern="1200" cap="none" dirty="0">
                <a:solidFill>
                  <a:schemeClr val="dk1"/>
                </a:solidFill>
                <a:effectLst/>
                <a:latin typeface="Arial"/>
                <a:ea typeface="Arial"/>
                <a:cs typeface="Arial"/>
                <a:sym typeface="Arial"/>
              </a:rPr>
              <a:t> lo </a:t>
            </a:r>
            <a:r>
              <a:rPr lang="en-US" sz="1200" b="0" i="0" u="none" strike="noStrike" kern="1200" cap="none" dirty="0" err="1">
                <a:solidFill>
                  <a:schemeClr val="dk1"/>
                </a:solidFill>
                <a:effectLst/>
                <a:latin typeface="Arial"/>
                <a:ea typeface="Arial"/>
                <a:cs typeface="Arial"/>
                <a:sym typeface="Arial"/>
              </a:rPr>
              <a:t>baña</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Esta</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es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una</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oportunidad</a:t>
            </a:r>
            <a:r>
              <a:rPr lang="en-US" sz="1200" b="0" i="0" u="none" strike="noStrike" kern="1200" cap="none" dirty="0">
                <a:solidFill>
                  <a:schemeClr val="dk1"/>
                </a:solidFill>
                <a:effectLst/>
                <a:latin typeface="Arial"/>
                <a:ea typeface="Arial"/>
                <a:cs typeface="Arial"/>
                <a:sym typeface="Arial"/>
              </a:rPr>
              <a:t> de </a:t>
            </a:r>
            <a:r>
              <a:rPr lang="en-US" sz="1200" b="0" i="0" u="none" strike="noStrike" kern="1200" cap="none" dirty="0" err="1">
                <a:solidFill>
                  <a:schemeClr val="dk1"/>
                </a:solidFill>
                <a:effectLst/>
                <a:latin typeface="Arial"/>
                <a:ea typeface="Arial"/>
                <a:cs typeface="Arial"/>
                <a:sym typeface="Arial"/>
              </a:rPr>
              <a:t>estar</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cara</a:t>
            </a:r>
            <a:r>
              <a:rPr lang="en-US" sz="1200" b="0" i="0" u="none" strike="noStrike" kern="1200" cap="none" dirty="0">
                <a:solidFill>
                  <a:schemeClr val="dk1"/>
                </a:solidFill>
                <a:effectLst/>
                <a:latin typeface="Arial"/>
                <a:ea typeface="Arial"/>
                <a:cs typeface="Arial"/>
                <a:sym typeface="Arial"/>
              </a:rPr>
              <a:t> a </a:t>
            </a:r>
            <a:r>
              <a:rPr lang="en-US" sz="1200" b="0" i="0" u="none" strike="noStrike" kern="1200" cap="none" dirty="0" err="1">
                <a:solidFill>
                  <a:schemeClr val="dk1"/>
                </a:solidFill>
                <a:effectLst/>
                <a:latin typeface="Arial"/>
                <a:ea typeface="Arial"/>
                <a:cs typeface="Arial"/>
                <a:sym typeface="Arial"/>
              </a:rPr>
              <a:t>cara</a:t>
            </a:r>
            <a:r>
              <a:rPr lang="en-US" sz="1200" b="0" i="0" u="none" strike="noStrike" kern="1200" cap="none" dirty="0">
                <a:solidFill>
                  <a:schemeClr val="dk1"/>
                </a:solidFill>
                <a:effectLst/>
                <a:latin typeface="Arial"/>
                <a:ea typeface="Arial"/>
                <a:cs typeface="Arial"/>
                <a:sym typeface="Arial"/>
              </a:rPr>
              <a:t> con </a:t>
            </a:r>
            <a:r>
              <a:rPr lang="en-US" sz="1200" b="0" i="0" u="none" strike="noStrike" kern="1200" cap="none" dirty="0" err="1">
                <a:solidFill>
                  <a:schemeClr val="dk1"/>
                </a:solidFill>
                <a:effectLst/>
                <a:latin typeface="Arial"/>
                <a:ea typeface="Arial"/>
                <a:cs typeface="Arial"/>
                <a:sym typeface="Arial"/>
              </a:rPr>
              <a:t>él</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Jueguen</a:t>
            </a:r>
            <a:r>
              <a:rPr lang="en-US" sz="1200" b="0" i="0" u="none" strike="noStrike" kern="1200" cap="none" dirty="0">
                <a:solidFill>
                  <a:schemeClr val="dk1"/>
                </a:solidFill>
                <a:effectLst/>
                <a:latin typeface="Arial"/>
                <a:ea typeface="Arial"/>
                <a:cs typeface="Arial"/>
                <a:sym typeface="Arial"/>
              </a:rPr>
              <a:t> al "</a:t>
            </a:r>
            <a:r>
              <a:rPr lang="en-US" sz="1200" b="0" i="0" u="none" strike="noStrike" kern="1200" cap="none" dirty="0" err="1">
                <a:solidFill>
                  <a:schemeClr val="dk1"/>
                </a:solidFill>
                <a:effectLst/>
                <a:latin typeface="Arial"/>
                <a:ea typeface="Arial"/>
                <a:cs typeface="Arial"/>
                <a:sym typeface="Arial"/>
              </a:rPr>
              <a:t>barquito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Pablito</a:t>
            </a:r>
            <a:r>
              <a:rPr lang="en-US" sz="1200" b="0" i="0" u="none" strike="noStrike" kern="1200" cap="none" dirty="0">
                <a:solidFill>
                  <a:schemeClr val="dk1"/>
                </a:solidFill>
                <a:effectLst/>
                <a:latin typeface="Arial"/>
                <a:ea typeface="Arial"/>
                <a:cs typeface="Arial"/>
                <a:sym typeface="Arial"/>
              </a:rPr>
              <a:t>", que dice "p-p-p-p." </a:t>
            </a:r>
            <a:r>
              <a:rPr lang="en-US" sz="1200" b="0" i="0" u="none" strike="noStrike" kern="1200" cap="none" dirty="0" err="1">
                <a:solidFill>
                  <a:schemeClr val="dk1"/>
                </a:solidFill>
                <a:effectLst/>
                <a:latin typeface="Arial"/>
                <a:ea typeface="Arial"/>
                <a:cs typeface="Arial"/>
                <a:sym typeface="Arial"/>
              </a:rPr>
              <a:t>Deje</a:t>
            </a:r>
            <a:r>
              <a:rPr lang="en-US" sz="1200" b="0" i="0" u="none" strike="noStrike" kern="1200" cap="none" dirty="0">
                <a:solidFill>
                  <a:schemeClr val="dk1"/>
                </a:solidFill>
                <a:effectLst/>
                <a:latin typeface="Arial"/>
                <a:ea typeface="Arial"/>
                <a:cs typeface="Arial"/>
                <a:sym typeface="Arial"/>
              </a:rPr>
              <a:t> que el </a:t>
            </a:r>
            <a:r>
              <a:rPr lang="en-US" sz="1200" b="0" i="0" u="none" strike="noStrike" kern="1200" cap="none" dirty="0" err="1">
                <a:solidFill>
                  <a:schemeClr val="dk1"/>
                </a:solidFill>
                <a:effectLst/>
                <a:latin typeface="Arial"/>
                <a:ea typeface="Arial"/>
                <a:cs typeface="Arial"/>
                <a:sym typeface="Arial"/>
              </a:rPr>
              <a:t>niño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sienta</a:t>
            </a:r>
            <a:r>
              <a:rPr lang="en-US" sz="1200" b="0" i="0" u="none" strike="noStrike" kern="1200" cap="none" dirty="0">
                <a:solidFill>
                  <a:schemeClr val="dk1"/>
                </a:solidFill>
                <a:effectLst/>
                <a:latin typeface="Arial"/>
                <a:ea typeface="Arial"/>
                <a:cs typeface="Arial"/>
                <a:sym typeface="Arial"/>
              </a:rPr>
              <a:t> el </a:t>
            </a:r>
            <a:r>
              <a:rPr lang="en-US" sz="1200" b="0" i="0" u="none" strike="noStrike" kern="1200" cap="none" dirty="0" err="1">
                <a:solidFill>
                  <a:schemeClr val="dk1"/>
                </a:solidFill>
                <a:effectLst/>
                <a:latin typeface="Arial"/>
                <a:ea typeface="Arial"/>
                <a:cs typeface="Arial"/>
                <a:sym typeface="Arial"/>
              </a:rPr>
              <a:t>aire</a:t>
            </a:r>
            <a:r>
              <a:rPr lang="en-US" sz="1200" b="0" i="0" u="none" strike="noStrike" kern="1200" cap="none" dirty="0">
                <a:solidFill>
                  <a:schemeClr val="dk1"/>
                </a:solidFill>
                <a:effectLst/>
                <a:latin typeface="Arial"/>
                <a:ea typeface="Arial"/>
                <a:cs typeface="Arial"/>
                <a:sym typeface="Arial"/>
              </a:rPr>
              <a:t> que </a:t>
            </a:r>
            <a:r>
              <a:rPr lang="en-US" sz="1200" b="0" i="0" u="none" strike="noStrike" kern="1200" cap="none" dirty="0" err="1">
                <a:solidFill>
                  <a:schemeClr val="dk1"/>
                </a:solidFill>
                <a:effectLst/>
                <a:latin typeface="Arial"/>
                <a:ea typeface="Arial"/>
                <a:cs typeface="Arial"/>
                <a:sym typeface="Arial"/>
              </a:rPr>
              <a:t>producen</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los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sonidos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Soplen</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burbujas</a:t>
            </a:r>
            <a:r>
              <a:rPr lang="en-US" sz="1200" b="0" i="0" u="none" strike="noStrike" kern="1200" cap="none" dirty="0">
                <a:solidFill>
                  <a:schemeClr val="dk1"/>
                </a:solidFill>
                <a:effectLst/>
                <a:latin typeface="Arial"/>
                <a:ea typeface="Arial"/>
                <a:cs typeface="Arial"/>
                <a:sym typeface="Arial"/>
              </a:rPr>
              <a:t> y </a:t>
            </a:r>
            <a:r>
              <a:rPr lang="en-US" sz="1200" b="0" i="0" u="none" strike="noStrike" kern="1200" cap="none" dirty="0" err="1">
                <a:solidFill>
                  <a:schemeClr val="dk1"/>
                </a:solidFill>
                <a:effectLst/>
                <a:latin typeface="Arial"/>
                <a:ea typeface="Arial"/>
                <a:cs typeface="Arial"/>
                <a:sym typeface="Arial"/>
              </a:rPr>
              <a:t>hagan</a:t>
            </a:r>
            <a:r>
              <a:rPr lang="en-US" sz="1200" b="0" i="0" u="none" strike="noStrike" kern="1200" cap="none" dirty="0">
                <a:solidFill>
                  <a:schemeClr val="dk1"/>
                </a:solidFill>
                <a:effectLst/>
                <a:latin typeface="Arial"/>
                <a:ea typeface="Arial"/>
                <a:cs typeface="Arial"/>
                <a:sym typeface="Arial"/>
              </a:rPr>
              <a:t> el </a:t>
            </a:r>
            <a:r>
              <a:rPr lang="en-US" sz="1200" b="0" i="0" u="none" strike="noStrike" kern="1200" cap="none" dirty="0" err="1">
                <a:solidFill>
                  <a:schemeClr val="dk1"/>
                </a:solidFill>
                <a:effectLst/>
                <a:latin typeface="Arial"/>
                <a:ea typeface="Arial"/>
                <a:cs typeface="Arial"/>
                <a:sym typeface="Arial"/>
              </a:rPr>
              <a:t>sonido</a:t>
            </a:r>
            <a:r>
              <a:rPr lang="en-US" sz="1200" b="0" i="0" u="none" strike="noStrike" kern="1200" cap="none" dirty="0">
                <a:solidFill>
                  <a:schemeClr val="dk1"/>
                </a:solidFill>
                <a:effectLst/>
                <a:latin typeface="Arial"/>
                <a:ea typeface="Arial"/>
                <a:cs typeface="Arial"/>
                <a:sym typeface="Arial"/>
              </a:rPr>
              <a:t> "b-b-b-b." </a:t>
            </a:r>
            <a:r>
              <a:rPr lang="en-US" sz="1200" b="0" i="0" u="none" strike="noStrike" kern="1200" cap="none" dirty="0" err="1">
                <a:solidFill>
                  <a:schemeClr val="dk1"/>
                </a:solidFill>
                <a:effectLst/>
                <a:latin typeface="Arial"/>
                <a:ea typeface="Arial"/>
                <a:cs typeface="Arial"/>
                <a:sym typeface="Arial"/>
              </a:rPr>
              <a:t>Póngase</a:t>
            </a:r>
            <a:r>
              <a:rPr lang="en-US" sz="1200" b="0" i="0" u="none" strike="noStrike" kern="1200" cap="none" dirty="0">
                <a:solidFill>
                  <a:schemeClr val="dk1"/>
                </a:solidFill>
                <a:effectLst/>
                <a:latin typeface="Arial"/>
                <a:ea typeface="Arial"/>
                <a:cs typeface="Arial"/>
                <a:sym typeface="Arial"/>
              </a:rPr>
              <a:t> la </a:t>
            </a:r>
            <a:r>
              <a:rPr lang="en-US" sz="1200" b="0" i="0" u="none" strike="noStrike" kern="1200" cap="none" dirty="0" err="1">
                <a:solidFill>
                  <a:schemeClr val="dk1"/>
                </a:solidFill>
                <a:effectLst/>
                <a:latin typeface="Arial"/>
                <a:ea typeface="Arial"/>
                <a:cs typeface="Arial"/>
                <a:sym typeface="Arial"/>
              </a:rPr>
              <a:t>mano</a:t>
            </a:r>
            <a:r>
              <a:rPr lang="en-US" sz="1200" b="0" i="0" u="none" strike="noStrike" kern="1200" cap="none" dirty="0">
                <a:solidFill>
                  <a:schemeClr val="dk1"/>
                </a:solidFill>
                <a:effectLst/>
                <a:latin typeface="Arial"/>
                <a:ea typeface="Arial"/>
                <a:cs typeface="Arial"/>
                <a:sym typeface="Arial"/>
              </a:rPr>
              <a:t> del </a:t>
            </a:r>
            <a:r>
              <a:rPr lang="en-US" sz="1200" b="0" i="0" u="none" strike="noStrike" kern="1200" cap="none" dirty="0" err="1">
                <a:solidFill>
                  <a:schemeClr val="dk1"/>
                </a:solidFill>
                <a:effectLst/>
                <a:latin typeface="Arial"/>
                <a:ea typeface="Arial"/>
                <a:cs typeface="Arial"/>
                <a:sym typeface="Arial"/>
              </a:rPr>
              <a:t>niño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en</a:t>
            </a:r>
            <a:r>
              <a:rPr lang="en-US" sz="1200" b="0" i="0" u="none" strike="noStrike" kern="1200" cap="none" dirty="0">
                <a:solidFill>
                  <a:schemeClr val="dk1"/>
                </a:solidFill>
                <a:effectLst/>
                <a:latin typeface="Arial"/>
                <a:ea typeface="Arial"/>
                <a:cs typeface="Arial"/>
                <a:sym typeface="Arial"/>
              </a:rPr>
              <a:t> la </a:t>
            </a:r>
            <a:r>
              <a:rPr lang="en-US" sz="1200" b="0" i="0" u="none" strike="noStrike" kern="1200" cap="none" dirty="0" err="1">
                <a:solidFill>
                  <a:schemeClr val="dk1"/>
                </a:solidFill>
                <a:effectLst/>
                <a:latin typeface="Arial"/>
                <a:ea typeface="Arial"/>
                <a:cs typeface="Arial"/>
                <a:sym typeface="Arial"/>
              </a:rPr>
              <a:t>garganta</a:t>
            </a:r>
            <a:r>
              <a:rPr lang="en-US" sz="1200" b="0" i="0" u="none" strike="noStrike" kern="1200" cap="none" dirty="0">
                <a:solidFill>
                  <a:schemeClr val="dk1"/>
                </a:solidFill>
                <a:effectLst/>
                <a:latin typeface="Arial"/>
                <a:ea typeface="Arial"/>
                <a:cs typeface="Arial"/>
                <a:sym typeface="Arial"/>
              </a:rPr>
              <a:t> al </a:t>
            </a:r>
            <a:r>
              <a:rPr lang="en-US" sz="1200" b="0" i="0" u="none" strike="noStrike" kern="1200" cap="none" dirty="0" err="1">
                <a:solidFill>
                  <a:schemeClr val="dk1"/>
                </a:solidFill>
                <a:effectLst/>
                <a:latin typeface="Arial"/>
                <a:ea typeface="Arial"/>
                <a:cs typeface="Arial"/>
                <a:sym typeface="Arial"/>
              </a:rPr>
              <a:t>imitar</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este</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sonido</a:t>
            </a:r>
            <a:r>
              <a:rPr lang="en-US" sz="1200" b="0" i="0" u="none" strike="noStrike" kern="1200" cap="none" dirty="0">
                <a:solidFill>
                  <a:schemeClr val="dk1"/>
                </a:solidFill>
                <a:effectLst/>
                <a:latin typeface="Arial"/>
                <a:ea typeface="Arial"/>
                <a:cs typeface="Arial"/>
                <a:sym typeface="Arial"/>
              </a:rPr>
              <a:t>. Los </a:t>
            </a:r>
            <a:r>
              <a:rPr lang="en-US" sz="1200" b="0" i="0" u="none" strike="noStrike" kern="1200" cap="none" dirty="0" err="1">
                <a:solidFill>
                  <a:schemeClr val="dk1"/>
                </a:solidFill>
                <a:effectLst/>
                <a:latin typeface="Arial"/>
                <a:ea typeface="Arial"/>
                <a:cs typeface="Arial"/>
                <a:sym typeface="Arial"/>
              </a:rPr>
              <a:t>motores</a:t>
            </a:r>
            <a:r>
              <a:rPr lang="en-US" sz="1200" b="0" i="0" u="none" strike="noStrike" kern="1200" cap="none" dirty="0">
                <a:solidFill>
                  <a:schemeClr val="dk1"/>
                </a:solidFill>
                <a:effectLst/>
                <a:latin typeface="Arial"/>
                <a:ea typeface="Arial"/>
                <a:cs typeface="Arial"/>
                <a:sym typeface="Arial"/>
              </a:rPr>
              <a:t> de </a:t>
            </a:r>
            <a:r>
              <a:rPr lang="en-US" sz="1200" b="0" i="0" u="none" strike="noStrike" kern="1200" cap="none" dirty="0" err="1">
                <a:solidFill>
                  <a:schemeClr val="dk1"/>
                </a:solidFill>
                <a:effectLst/>
                <a:latin typeface="Arial"/>
                <a:ea typeface="Arial"/>
                <a:cs typeface="Arial"/>
                <a:sym typeface="Arial"/>
              </a:rPr>
              <a:t>los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juguetes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pueden</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producir</a:t>
            </a:r>
            <a:r>
              <a:rPr lang="en-US" sz="1200" b="0" i="0" u="none" strike="noStrike" kern="1200" cap="none" dirty="0">
                <a:solidFill>
                  <a:schemeClr val="dk1"/>
                </a:solidFill>
                <a:effectLst/>
                <a:latin typeface="Arial"/>
                <a:ea typeface="Arial"/>
                <a:cs typeface="Arial"/>
                <a:sym typeface="Arial"/>
              </a:rPr>
              <a:t> un </a:t>
            </a:r>
            <a:r>
              <a:rPr lang="en-US" sz="1200" b="0" i="0" u="none" strike="noStrike" kern="1200" cap="none" dirty="0" err="1">
                <a:solidFill>
                  <a:schemeClr val="dk1"/>
                </a:solidFill>
                <a:effectLst/>
                <a:latin typeface="Arial"/>
                <a:ea typeface="Arial"/>
                <a:cs typeface="Arial"/>
                <a:sym typeface="Arial"/>
              </a:rPr>
              <a:t>estupendo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sonido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rrr-rrr-rrr</a:t>
            </a:r>
            <a:r>
              <a:rPr lang="en-US" sz="1200" b="0" i="0" u="none" strike="noStrike" kern="1200" cap="none" dirty="0">
                <a:solidFill>
                  <a:schemeClr val="dk1"/>
                </a:solidFill>
                <a:effectLst/>
                <a:latin typeface="Arial"/>
                <a:ea typeface="Arial"/>
                <a:cs typeface="Arial"/>
                <a:sym typeface="Arial"/>
              </a:rPr>
              <a:t>."</a:t>
            </a:r>
          </a:p>
          <a:p>
            <a:r>
              <a:rPr lang="en-US" sz="1200" b="0" i="0" u="none" strike="noStrike" kern="1200" cap="none" dirty="0" err="1">
                <a:solidFill>
                  <a:schemeClr val="dk1"/>
                </a:solidFill>
                <a:effectLst/>
                <a:latin typeface="Arial"/>
                <a:ea typeface="Arial"/>
                <a:cs typeface="Arial"/>
                <a:sym typeface="Arial"/>
              </a:rPr>
              <a:t>Ayude</a:t>
            </a:r>
            <a:r>
              <a:rPr lang="en-US" sz="1200" b="0" i="0" u="none" strike="noStrike" kern="1200" cap="none" dirty="0">
                <a:solidFill>
                  <a:schemeClr val="dk1"/>
                </a:solidFill>
                <a:effectLst/>
                <a:latin typeface="Arial"/>
                <a:ea typeface="Arial"/>
                <a:cs typeface="Arial"/>
                <a:sym typeface="Arial"/>
              </a:rPr>
              <a:t> al </a:t>
            </a:r>
            <a:r>
              <a:rPr lang="en-US" sz="1200" b="0" i="0" u="none" strike="noStrike" kern="1200" cap="none" dirty="0" err="1">
                <a:solidFill>
                  <a:schemeClr val="dk1"/>
                </a:solidFill>
                <a:effectLst/>
                <a:latin typeface="Arial"/>
                <a:ea typeface="Arial"/>
                <a:cs typeface="Arial"/>
                <a:sym typeface="Arial"/>
              </a:rPr>
              <a:t>niño</a:t>
            </a:r>
            <a:r>
              <a:rPr lang="en-US" sz="1200" b="0" i="0" u="none" strike="noStrike" kern="1200" cap="none" dirty="0">
                <a:solidFill>
                  <a:schemeClr val="dk1"/>
                </a:solidFill>
                <a:effectLst/>
                <a:latin typeface="Arial"/>
                <a:ea typeface="Arial"/>
                <a:cs typeface="Arial"/>
                <a:sym typeface="Arial"/>
              </a:rPr>
              <a:t> a </a:t>
            </a:r>
            <a:r>
              <a:rPr lang="en-US" sz="1200" b="0" i="0" u="none" strike="noStrike" kern="1200" cap="none" dirty="0" err="1">
                <a:solidFill>
                  <a:schemeClr val="dk1"/>
                </a:solidFill>
                <a:effectLst/>
                <a:latin typeface="Arial"/>
                <a:ea typeface="Arial"/>
                <a:cs typeface="Arial"/>
                <a:sym typeface="Arial"/>
              </a:rPr>
              <a:t>expandir</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su</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vocabulario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Por</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ejemplo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si</a:t>
            </a:r>
            <a:r>
              <a:rPr lang="en-US" sz="1200" b="0" i="0" u="none" strike="noStrike" kern="1200" cap="none" dirty="0">
                <a:solidFill>
                  <a:schemeClr val="dk1"/>
                </a:solidFill>
                <a:effectLst/>
                <a:latin typeface="Arial"/>
                <a:ea typeface="Arial"/>
                <a:cs typeface="Arial"/>
                <a:sym typeface="Arial"/>
              </a:rPr>
              <a:t> el </a:t>
            </a:r>
            <a:r>
              <a:rPr lang="en-US" sz="1200" b="0" i="0" u="none" strike="noStrike" kern="1200" cap="none" dirty="0" err="1">
                <a:solidFill>
                  <a:schemeClr val="dk1"/>
                </a:solidFill>
                <a:effectLst/>
                <a:latin typeface="Arial"/>
                <a:ea typeface="Arial"/>
                <a:cs typeface="Arial"/>
                <a:sym typeface="Arial"/>
              </a:rPr>
              <a:t>niño</a:t>
            </a:r>
            <a:r>
              <a:rPr lang="en-US" sz="1200" b="0" i="0" u="none" strike="noStrike" kern="1200" cap="none" dirty="0">
                <a:solidFill>
                  <a:schemeClr val="dk1"/>
                </a:solidFill>
                <a:effectLst/>
                <a:latin typeface="Arial"/>
                <a:ea typeface="Arial"/>
                <a:cs typeface="Arial"/>
                <a:sym typeface="Arial"/>
              </a:rPr>
              <a:t> dice "</a:t>
            </a:r>
            <a:r>
              <a:rPr lang="en-US" sz="1200" b="0" i="0" u="none" strike="noStrike" kern="1200" cap="none" dirty="0" err="1">
                <a:solidFill>
                  <a:schemeClr val="dk1"/>
                </a:solidFill>
                <a:effectLst/>
                <a:latin typeface="Arial"/>
                <a:ea typeface="Arial"/>
                <a:cs typeface="Arial"/>
                <a:sym typeface="Arial"/>
              </a:rPr>
              <a:t>camión</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responda</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diciendo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Es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verdad</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Es</a:t>
            </a:r>
            <a:r>
              <a:rPr lang="en-US" sz="1200" b="0" i="0" u="none" strike="noStrike" kern="1200" cap="none" dirty="0">
                <a:solidFill>
                  <a:schemeClr val="dk1"/>
                </a:solidFill>
                <a:effectLst/>
                <a:latin typeface="Arial"/>
                <a:ea typeface="Arial"/>
                <a:cs typeface="Arial"/>
                <a:sym typeface="Arial"/>
              </a:rPr>
              <a:t> un </a:t>
            </a:r>
            <a:r>
              <a:rPr lang="en-US" sz="1200" b="0" i="0" u="none" strike="noStrike" kern="1200" cap="none" dirty="0" err="1">
                <a:solidFill>
                  <a:schemeClr val="dk1"/>
                </a:solidFill>
                <a:effectLst/>
                <a:latin typeface="Arial"/>
                <a:ea typeface="Arial"/>
                <a:cs typeface="Arial"/>
                <a:sym typeface="Arial"/>
              </a:rPr>
              <a:t>camión</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rojo</a:t>
            </a:r>
            <a:r>
              <a:rPr lang="en-US" sz="1200" b="0" i="0" u="none" strike="noStrike" kern="1200" cap="none" dirty="0">
                <a:solidFill>
                  <a:schemeClr val="dk1"/>
                </a:solidFill>
                <a:effectLst/>
                <a:latin typeface="Arial"/>
                <a:ea typeface="Arial"/>
                <a:cs typeface="Arial"/>
                <a:sym typeface="Arial"/>
              </a:rPr>
              <a:t> y </a:t>
            </a:r>
            <a:r>
              <a:rPr lang="en-US" sz="1200" b="0" i="0" u="none" strike="noStrike" kern="1200" cap="none" dirty="0" err="1">
                <a:solidFill>
                  <a:schemeClr val="dk1"/>
                </a:solidFill>
                <a:effectLst/>
                <a:latin typeface="Arial"/>
                <a:ea typeface="Arial"/>
                <a:cs typeface="Arial"/>
                <a:sym typeface="Arial"/>
              </a:rPr>
              <a:t>grande</a:t>
            </a:r>
            <a:r>
              <a:rPr lang="en-US" sz="1200" b="0" i="0" u="none" strike="noStrike" kern="1200" cap="none" dirty="0">
                <a:solidFill>
                  <a:schemeClr val="dk1"/>
                </a:solidFill>
                <a:effectLst/>
                <a:latin typeface="Arial"/>
                <a:ea typeface="Arial"/>
                <a:cs typeface="Arial"/>
                <a:sym typeface="Arial"/>
              </a:rPr>
              <a:t>".</a:t>
            </a:r>
          </a:p>
          <a:p>
            <a:r>
              <a:rPr lang="en-US" sz="1200" b="0" i="0" u="none" strike="noStrike" kern="1200" cap="none" dirty="0" err="1">
                <a:solidFill>
                  <a:schemeClr val="dk1"/>
                </a:solidFill>
                <a:effectLst/>
                <a:latin typeface="Arial"/>
                <a:ea typeface="Arial"/>
                <a:cs typeface="Arial"/>
                <a:sym typeface="Arial"/>
              </a:rPr>
              <a:t>Continúe</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leyéndole</a:t>
            </a:r>
            <a:r>
              <a:rPr lang="en-US" sz="1200" b="0" i="0" u="none" strike="noStrike" kern="1200" cap="none" dirty="0">
                <a:solidFill>
                  <a:schemeClr val="dk1"/>
                </a:solidFill>
                <a:effectLst/>
                <a:latin typeface="Arial"/>
                <a:ea typeface="Arial"/>
                <a:cs typeface="Arial"/>
                <a:sym typeface="Arial"/>
              </a:rPr>
              <a:t> al </a:t>
            </a:r>
            <a:r>
              <a:rPr lang="en-US" sz="1200" b="0" i="0" u="none" strike="noStrike" kern="1200" cap="none" dirty="0" err="1">
                <a:solidFill>
                  <a:schemeClr val="dk1"/>
                </a:solidFill>
                <a:effectLst/>
                <a:latin typeface="Arial"/>
                <a:ea typeface="Arial"/>
                <a:cs typeface="Arial"/>
                <a:sym typeface="Arial"/>
              </a:rPr>
              <a:t>niño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todos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los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días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Trate</a:t>
            </a:r>
            <a:r>
              <a:rPr lang="en-US" sz="1200" b="0" i="0" u="none" strike="noStrike" kern="1200" cap="none" dirty="0">
                <a:solidFill>
                  <a:schemeClr val="dk1"/>
                </a:solidFill>
                <a:effectLst/>
                <a:latin typeface="Arial"/>
                <a:ea typeface="Arial"/>
                <a:cs typeface="Arial"/>
                <a:sym typeface="Arial"/>
              </a:rPr>
              <a:t> de </a:t>
            </a:r>
            <a:r>
              <a:rPr lang="en-US" sz="1200" b="0" i="0" u="none" strike="noStrike" kern="1200" cap="none" dirty="0" err="1">
                <a:solidFill>
                  <a:schemeClr val="dk1"/>
                </a:solidFill>
                <a:effectLst/>
                <a:latin typeface="Arial"/>
                <a:ea typeface="Arial"/>
                <a:cs typeface="Arial"/>
                <a:sym typeface="Arial"/>
              </a:rPr>
              <a:t>hallar</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libros</a:t>
            </a:r>
            <a:r>
              <a:rPr lang="en-US" sz="1200" b="0" i="0" u="none" strike="noStrike" kern="1200" cap="none" dirty="0">
                <a:solidFill>
                  <a:schemeClr val="dk1"/>
                </a:solidFill>
                <a:effectLst/>
                <a:latin typeface="Arial"/>
                <a:ea typeface="Arial"/>
                <a:cs typeface="Arial"/>
                <a:sym typeface="Arial"/>
              </a:rPr>
              <a:t> con </a:t>
            </a:r>
            <a:r>
              <a:rPr lang="en-US" sz="1200" b="0" i="0" u="none" strike="noStrike" kern="1200" cap="none" dirty="0" err="1">
                <a:solidFill>
                  <a:schemeClr val="dk1"/>
                </a:solidFill>
                <a:effectLst/>
                <a:latin typeface="Arial"/>
                <a:ea typeface="Arial"/>
                <a:cs typeface="Arial"/>
                <a:sym typeface="Arial"/>
              </a:rPr>
              <a:t>ilustraciones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grandes</a:t>
            </a:r>
            <a:r>
              <a:rPr lang="en-US" sz="1200" b="0" i="0" u="none" strike="noStrike" kern="1200" cap="none" dirty="0">
                <a:solidFill>
                  <a:schemeClr val="dk1"/>
                </a:solidFill>
                <a:effectLst/>
                <a:latin typeface="Arial"/>
                <a:ea typeface="Arial"/>
                <a:cs typeface="Arial"/>
                <a:sym typeface="Arial"/>
              </a:rPr>
              <a:t> y </a:t>
            </a:r>
            <a:r>
              <a:rPr lang="en-US" sz="1200" b="0" i="0" u="none" strike="noStrike" kern="1200" cap="none" dirty="0" err="1">
                <a:solidFill>
                  <a:schemeClr val="dk1"/>
                </a:solidFill>
                <a:effectLst/>
                <a:latin typeface="Arial"/>
                <a:ea typeface="Arial"/>
                <a:cs typeface="Arial"/>
                <a:sym typeface="Arial"/>
              </a:rPr>
              <a:t>una</a:t>
            </a:r>
            <a:r>
              <a:rPr lang="en-US" sz="1200" b="0" i="0" u="none" strike="noStrike" kern="1200" cap="none" dirty="0">
                <a:solidFill>
                  <a:schemeClr val="dk1"/>
                </a:solidFill>
                <a:effectLst/>
                <a:latin typeface="Arial"/>
                <a:ea typeface="Arial"/>
                <a:cs typeface="Arial"/>
                <a:sym typeface="Arial"/>
              </a:rPr>
              <a:t> o dos palabras, o </a:t>
            </a:r>
            <a:r>
              <a:rPr lang="en-US" sz="1200" b="0" i="0" u="none" strike="noStrike" kern="1200" cap="none" dirty="0" err="1">
                <a:solidFill>
                  <a:schemeClr val="dk1"/>
                </a:solidFill>
                <a:effectLst/>
                <a:latin typeface="Arial"/>
                <a:ea typeface="Arial"/>
                <a:cs typeface="Arial"/>
                <a:sym typeface="Arial"/>
              </a:rPr>
              <a:t>una</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frase</a:t>
            </a:r>
            <a:r>
              <a:rPr lang="en-US" sz="1200" b="0" i="0" u="none" strike="noStrike" kern="1200" cap="none" dirty="0">
                <a:solidFill>
                  <a:schemeClr val="dk1"/>
                </a:solidFill>
                <a:effectLst/>
                <a:latin typeface="Arial"/>
                <a:ea typeface="Arial"/>
                <a:cs typeface="Arial"/>
                <a:sym typeface="Arial"/>
              </a:rPr>
              <a:t> u </a:t>
            </a:r>
            <a:r>
              <a:rPr lang="en-US" sz="1200" b="0" i="0" u="none" strike="noStrike" kern="1200" cap="none" dirty="0" err="1">
                <a:solidFill>
                  <a:schemeClr val="dk1"/>
                </a:solidFill>
                <a:effectLst/>
                <a:latin typeface="Arial"/>
                <a:ea typeface="Arial"/>
                <a:cs typeface="Arial"/>
                <a:sym typeface="Arial"/>
              </a:rPr>
              <a:t>oración</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sencilla</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por</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página</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Cuando</a:t>
            </a:r>
            <a:r>
              <a:rPr lang="en-US" sz="1200" b="0" i="0" u="none" strike="noStrike" kern="1200" cap="none" dirty="0">
                <a:solidFill>
                  <a:schemeClr val="dk1"/>
                </a:solidFill>
                <a:effectLst/>
                <a:latin typeface="Arial"/>
                <a:ea typeface="Arial"/>
                <a:cs typeface="Arial"/>
                <a:sym typeface="Arial"/>
              </a:rPr>
              <a:t> le lea al </a:t>
            </a:r>
            <a:r>
              <a:rPr lang="en-US" sz="1200" b="0" i="0" u="none" strike="noStrike" kern="1200" cap="none" dirty="0" err="1">
                <a:solidFill>
                  <a:schemeClr val="dk1"/>
                </a:solidFill>
                <a:effectLst/>
                <a:latin typeface="Arial"/>
                <a:ea typeface="Arial"/>
                <a:cs typeface="Arial"/>
                <a:sym typeface="Arial"/>
              </a:rPr>
              <a:t>niño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nombre</a:t>
            </a:r>
            <a:r>
              <a:rPr lang="en-US" sz="1200" b="0" i="0" u="none" strike="noStrike" kern="1200" cap="none" dirty="0">
                <a:solidFill>
                  <a:schemeClr val="dk1"/>
                </a:solidFill>
                <a:effectLst/>
                <a:latin typeface="Arial"/>
                <a:ea typeface="Arial"/>
                <a:cs typeface="Arial"/>
                <a:sym typeface="Arial"/>
              </a:rPr>
              <a:t> y </a:t>
            </a:r>
            <a:r>
              <a:rPr lang="en-US" sz="1200" b="0" i="0" u="none" strike="noStrike" kern="1200" cap="none" dirty="0" err="1">
                <a:solidFill>
                  <a:schemeClr val="dk1"/>
                </a:solidFill>
                <a:effectLst/>
                <a:latin typeface="Arial"/>
                <a:ea typeface="Arial"/>
                <a:cs typeface="Arial"/>
                <a:sym typeface="Arial"/>
              </a:rPr>
              <a:t>describa</a:t>
            </a:r>
            <a:r>
              <a:rPr lang="en-US" sz="1200" b="0" i="0" u="none" strike="noStrike" kern="1200" cap="none" dirty="0">
                <a:solidFill>
                  <a:schemeClr val="dk1"/>
                </a:solidFill>
                <a:effectLst/>
                <a:latin typeface="Arial"/>
                <a:ea typeface="Arial"/>
                <a:cs typeface="Arial"/>
                <a:sym typeface="Arial"/>
              </a:rPr>
              <a:t> las </a:t>
            </a:r>
            <a:r>
              <a:rPr lang="en-US" sz="1200" b="0" i="0" u="none" strike="noStrike" kern="1200" cap="none" dirty="0" err="1">
                <a:solidFill>
                  <a:schemeClr val="dk1"/>
                </a:solidFill>
                <a:effectLst/>
                <a:latin typeface="Arial"/>
                <a:ea typeface="Arial"/>
                <a:cs typeface="Arial"/>
                <a:sym typeface="Arial"/>
              </a:rPr>
              <a:t>ilustraciones</a:t>
            </a:r>
            <a:r>
              <a:rPr lang="en-US" sz="1200" b="0" i="0" u="none" strike="noStrike" kern="1200" cap="none" dirty="0">
                <a:solidFill>
                  <a:schemeClr val="dk1"/>
                </a:solidFill>
                <a:effectLst/>
                <a:latin typeface="Arial"/>
                <a:ea typeface="Arial"/>
                <a:cs typeface="Arial"/>
                <a:sym typeface="Arial"/>
              </a:rPr>
              <a:t> de </a:t>
            </a:r>
            <a:r>
              <a:rPr lang="en-US" sz="1200" b="0" i="0" u="none" strike="noStrike" kern="1200" cap="none" dirty="0" err="1">
                <a:solidFill>
                  <a:schemeClr val="dk1"/>
                </a:solidFill>
                <a:effectLst/>
                <a:latin typeface="Arial"/>
                <a:ea typeface="Arial"/>
                <a:cs typeface="Arial"/>
                <a:sym typeface="Arial"/>
              </a:rPr>
              <a:t>cada</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página</a:t>
            </a:r>
            <a:r>
              <a:rPr lang="en-US" sz="1200" b="0" i="0" u="none" strike="noStrike" kern="1200" cap="none" dirty="0">
                <a:solidFill>
                  <a:schemeClr val="dk1"/>
                </a:solidFill>
                <a:effectLst/>
                <a:latin typeface="Arial"/>
                <a:ea typeface="Arial"/>
                <a:cs typeface="Arial"/>
                <a:sym typeface="Arial"/>
              </a:rPr>
              <a:t>.</a:t>
            </a:r>
          </a:p>
          <a:p>
            <a:r>
              <a:rPr lang="en-US" sz="1200" b="0" i="0" u="none" strike="noStrike" kern="1200" cap="none" dirty="0" err="1">
                <a:solidFill>
                  <a:schemeClr val="dk1"/>
                </a:solidFill>
                <a:effectLst/>
                <a:latin typeface="Arial"/>
                <a:ea typeface="Arial"/>
                <a:cs typeface="Arial"/>
                <a:sym typeface="Arial"/>
              </a:rPr>
              <a:t>Pida</a:t>
            </a:r>
            <a:r>
              <a:rPr lang="en-US" sz="1200" b="0" i="0" u="none" strike="noStrike" kern="1200" cap="none" dirty="0">
                <a:solidFill>
                  <a:schemeClr val="dk1"/>
                </a:solidFill>
                <a:effectLst/>
                <a:latin typeface="Arial"/>
                <a:ea typeface="Arial"/>
                <a:cs typeface="Arial"/>
                <a:sym typeface="Arial"/>
              </a:rPr>
              <a:t> al </a:t>
            </a:r>
            <a:r>
              <a:rPr lang="en-US" sz="1200" b="0" i="0" u="none" strike="noStrike" kern="1200" cap="none" dirty="0" err="1">
                <a:solidFill>
                  <a:schemeClr val="dk1"/>
                </a:solidFill>
                <a:effectLst/>
                <a:latin typeface="Arial"/>
                <a:ea typeface="Arial"/>
                <a:cs typeface="Arial"/>
                <a:sym typeface="Arial"/>
              </a:rPr>
              <a:t>niño</a:t>
            </a:r>
            <a:r>
              <a:rPr lang="en-US" sz="1200" b="0" i="0" u="none" strike="noStrike" kern="1200" cap="none" dirty="0">
                <a:solidFill>
                  <a:schemeClr val="dk1"/>
                </a:solidFill>
                <a:effectLst/>
                <a:latin typeface="Arial"/>
                <a:ea typeface="Arial"/>
                <a:cs typeface="Arial"/>
                <a:sym typeface="Arial"/>
              </a:rPr>
              <a:t> que </a:t>
            </a:r>
            <a:r>
              <a:rPr lang="en-US" sz="1200" b="0" i="0" u="none" strike="noStrike" kern="1200" cap="none" dirty="0" err="1">
                <a:solidFill>
                  <a:schemeClr val="dk1"/>
                </a:solidFill>
                <a:effectLst/>
                <a:latin typeface="Arial"/>
                <a:ea typeface="Arial"/>
                <a:cs typeface="Arial"/>
                <a:sym typeface="Arial"/>
              </a:rPr>
              <a:t>apunte</a:t>
            </a:r>
            <a:r>
              <a:rPr lang="en-US" sz="1200" b="0" i="0" u="none" strike="noStrike" kern="1200" cap="none" dirty="0">
                <a:solidFill>
                  <a:schemeClr val="dk1"/>
                </a:solidFill>
                <a:effectLst/>
                <a:latin typeface="Arial"/>
                <a:ea typeface="Arial"/>
                <a:cs typeface="Arial"/>
                <a:sym typeface="Arial"/>
              </a:rPr>
              <a:t> a las </a:t>
            </a:r>
            <a:r>
              <a:rPr lang="en-US" sz="1200" b="0" i="0" u="none" strike="noStrike" kern="1200" cap="none" dirty="0" err="1">
                <a:solidFill>
                  <a:schemeClr val="dk1"/>
                </a:solidFill>
                <a:effectLst/>
                <a:latin typeface="Arial"/>
                <a:ea typeface="Arial"/>
                <a:cs typeface="Arial"/>
                <a:sym typeface="Arial"/>
              </a:rPr>
              <a:t>ilustraciones</a:t>
            </a:r>
            <a:r>
              <a:rPr lang="en-US" sz="1200" b="0" i="0" u="none" strike="noStrike" kern="1200" cap="none" dirty="0">
                <a:solidFill>
                  <a:schemeClr val="dk1"/>
                </a:solidFill>
                <a:effectLst/>
                <a:latin typeface="Arial"/>
                <a:ea typeface="Arial"/>
                <a:cs typeface="Arial"/>
                <a:sym typeface="Arial"/>
              </a:rPr>
              <a:t> que </a:t>
            </a:r>
            <a:r>
              <a:rPr lang="en-US" sz="1200" b="0" i="0" u="none" strike="noStrike" kern="1200" cap="none" dirty="0" err="1">
                <a:solidFill>
                  <a:schemeClr val="dk1"/>
                </a:solidFill>
                <a:effectLst/>
                <a:latin typeface="Arial"/>
                <a:ea typeface="Arial"/>
                <a:cs typeface="Arial"/>
                <a:sym typeface="Arial"/>
              </a:rPr>
              <a:t>usted</a:t>
            </a:r>
            <a:r>
              <a:rPr lang="en-US" sz="1200" b="0" i="0" u="none" strike="noStrike" kern="1200" cap="none" dirty="0">
                <a:solidFill>
                  <a:schemeClr val="dk1"/>
                </a:solidFill>
                <a:effectLst/>
                <a:latin typeface="Arial"/>
                <a:ea typeface="Arial"/>
                <a:cs typeface="Arial"/>
                <a:sym typeface="Arial"/>
              </a:rPr>
              <a:t> le </a:t>
            </a:r>
            <a:r>
              <a:rPr lang="en-US" sz="1200" b="0" i="0" u="none" strike="noStrike" kern="1200" cap="none" dirty="0" err="1">
                <a:solidFill>
                  <a:schemeClr val="dk1"/>
                </a:solidFill>
                <a:effectLst/>
                <a:latin typeface="Arial"/>
                <a:ea typeface="Arial"/>
                <a:cs typeface="Arial"/>
                <a:sym typeface="Arial"/>
              </a:rPr>
              <a:t>describa</a:t>
            </a:r>
            <a:r>
              <a:rPr lang="en-US" sz="1200" b="0" i="0" u="none" strike="noStrike" kern="1200" cap="none" dirty="0">
                <a:solidFill>
                  <a:schemeClr val="dk1"/>
                </a:solidFill>
                <a:effectLst/>
                <a:latin typeface="Arial"/>
                <a:ea typeface="Arial"/>
                <a:cs typeface="Arial"/>
                <a:sym typeface="Arial"/>
              </a:rPr>
              <a:t>.</a:t>
            </a:r>
          </a:p>
          <a:p>
            <a:r>
              <a:rPr lang="en-US" sz="1200" b="0" i="0" u="none" strike="noStrike" kern="1200" cap="none" dirty="0" err="1">
                <a:solidFill>
                  <a:schemeClr val="dk1"/>
                </a:solidFill>
                <a:effectLst/>
                <a:latin typeface="Arial"/>
                <a:ea typeface="Arial"/>
                <a:cs typeface="Arial"/>
                <a:sym typeface="Arial"/>
              </a:rPr>
              <a:t>Pida</a:t>
            </a:r>
            <a:r>
              <a:rPr lang="en-US" sz="1200" b="0" i="0" u="none" strike="noStrike" kern="1200" cap="none" dirty="0">
                <a:solidFill>
                  <a:schemeClr val="dk1"/>
                </a:solidFill>
                <a:effectLst/>
                <a:latin typeface="Arial"/>
                <a:ea typeface="Arial"/>
                <a:cs typeface="Arial"/>
                <a:sym typeface="Arial"/>
              </a:rPr>
              <a:t> al </a:t>
            </a:r>
            <a:r>
              <a:rPr lang="en-US" sz="1200" b="0" i="0" u="none" strike="noStrike" kern="1200" cap="none" dirty="0" err="1">
                <a:solidFill>
                  <a:schemeClr val="dk1"/>
                </a:solidFill>
                <a:effectLst/>
                <a:latin typeface="Arial"/>
                <a:ea typeface="Arial"/>
                <a:cs typeface="Arial"/>
                <a:sym typeface="Arial"/>
              </a:rPr>
              <a:t>niño</a:t>
            </a:r>
            <a:r>
              <a:rPr lang="en-US" sz="1200" b="0" i="0" u="none" strike="noStrike" kern="1200" cap="none" dirty="0">
                <a:solidFill>
                  <a:schemeClr val="dk1"/>
                </a:solidFill>
                <a:effectLst/>
                <a:latin typeface="Arial"/>
                <a:ea typeface="Arial"/>
                <a:cs typeface="Arial"/>
                <a:sym typeface="Arial"/>
              </a:rPr>
              <a:t> que </a:t>
            </a:r>
            <a:r>
              <a:rPr lang="en-US" sz="1200" b="0" i="0" u="none" strike="noStrike" kern="1200" cap="none" dirty="0" err="1">
                <a:solidFill>
                  <a:schemeClr val="dk1"/>
                </a:solidFill>
                <a:effectLst/>
                <a:latin typeface="Arial"/>
                <a:ea typeface="Arial"/>
                <a:cs typeface="Arial"/>
                <a:sym typeface="Arial"/>
              </a:rPr>
              <a:t>nombre</a:t>
            </a:r>
            <a:r>
              <a:rPr lang="en-US" sz="1200" b="0" i="0" u="none" strike="noStrike" kern="1200" cap="none" dirty="0">
                <a:solidFill>
                  <a:schemeClr val="dk1"/>
                </a:solidFill>
                <a:effectLst/>
                <a:latin typeface="Arial"/>
                <a:ea typeface="Arial"/>
                <a:cs typeface="Arial"/>
                <a:sym typeface="Arial"/>
              </a:rPr>
              <a:t> las </a:t>
            </a:r>
            <a:r>
              <a:rPr lang="en-US" sz="1200" b="0" i="0" u="none" strike="noStrike" kern="1200" cap="none" dirty="0" err="1">
                <a:solidFill>
                  <a:schemeClr val="dk1"/>
                </a:solidFill>
                <a:effectLst/>
                <a:latin typeface="Arial"/>
                <a:ea typeface="Arial"/>
                <a:cs typeface="Arial"/>
                <a:sym typeface="Arial"/>
              </a:rPr>
              <a:t>ilustraciones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Puede</a:t>
            </a:r>
            <a:r>
              <a:rPr lang="en-US" sz="1200" b="0" i="0" u="none" strike="noStrike" kern="1200" cap="none" dirty="0">
                <a:solidFill>
                  <a:schemeClr val="dk1"/>
                </a:solidFill>
                <a:effectLst/>
                <a:latin typeface="Arial"/>
                <a:ea typeface="Arial"/>
                <a:cs typeface="Arial"/>
                <a:sym typeface="Arial"/>
              </a:rPr>
              <a:t> que al principio no le </a:t>
            </a:r>
            <a:r>
              <a:rPr lang="en-US" sz="1200" b="0" i="0" u="none" strike="noStrike" kern="1200" cap="none" dirty="0" err="1">
                <a:solidFill>
                  <a:schemeClr val="dk1"/>
                </a:solidFill>
                <a:effectLst/>
                <a:latin typeface="Arial"/>
                <a:ea typeface="Arial"/>
                <a:cs typeface="Arial"/>
                <a:sym typeface="Arial"/>
              </a:rPr>
              <a:t>conteste</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En</a:t>
            </a:r>
            <a:r>
              <a:rPr lang="en-US" sz="1200" b="0" i="0" u="none" strike="noStrike" kern="1200" cap="none" dirty="0">
                <a:solidFill>
                  <a:schemeClr val="dk1"/>
                </a:solidFill>
                <a:effectLst/>
                <a:latin typeface="Arial"/>
                <a:ea typeface="Arial"/>
                <a:cs typeface="Arial"/>
                <a:sym typeface="Arial"/>
              </a:rPr>
              <a:t> ese </a:t>
            </a:r>
            <a:r>
              <a:rPr lang="en-US" sz="1200" b="0" i="0" u="none" strike="noStrike" kern="1200" cap="none" dirty="0" err="1">
                <a:solidFill>
                  <a:schemeClr val="dk1"/>
                </a:solidFill>
                <a:effectLst/>
                <a:latin typeface="Arial"/>
                <a:ea typeface="Arial"/>
                <a:cs typeface="Arial"/>
                <a:sym typeface="Arial"/>
              </a:rPr>
              <a:t>caso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nómbrele</a:t>
            </a:r>
            <a:r>
              <a:rPr lang="en-US" sz="1200" b="0" i="0" u="none" strike="noStrike" kern="1200" cap="none" dirty="0">
                <a:solidFill>
                  <a:schemeClr val="dk1"/>
                </a:solidFill>
                <a:effectLst/>
                <a:latin typeface="Arial"/>
                <a:ea typeface="Arial"/>
                <a:cs typeface="Arial"/>
                <a:sym typeface="Arial"/>
              </a:rPr>
              <a:t> las </a:t>
            </a:r>
            <a:r>
              <a:rPr lang="en-US" sz="1200" b="0" i="0" u="none" strike="noStrike" kern="1200" cap="none" dirty="0" err="1">
                <a:solidFill>
                  <a:schemeClr val="dk1"/>
                </a:solidFill>
                <a:effectLst/>
                <a:latin typeface="Arial"/>
                <a:ea typeface="Arial"/>
                <a:cs typeface="Arial"/>
                <a:sym typeface="Arial"/>
              </a:rPr>
              <a:t>ilustraciones</a:t>
            </a:r>
            <a:r>
              <a:rPr lang="en-US" sz="1200" b="0" i="0" u="none" strike="noStrike" kern="1200" cap="none" dirty="0">
                <a:solidFill>
                  <a:schemeClr val="dk1"/>
                </a:solidFill>
                <a:effectLst/>
                <a:latin typeface="Arial"/>
                <a:ea typeface="Arial"/>
                <a:cs typeface="Arial"/>
                <a:sym typeface="Arial"/>
              </a:rPr>
              <a:t>. Un </a:t>
            </a:r>
            <a:r>
              <a:rPr lang="en-US" sz="1200" b="0" i="0" u="none" strike="noStrike" kern="1200" cap="none" dirty="0" err="1">
                <a:solidFill>
                  <a:schemeClr val="dk1"/>
                </a:solidFill>
                <a:effectLst/>
                <a:latin typeface="Arial"/>
                <a:ea typeface="Arial"/>
                <a:cs typeface="Arial"/>
                <a:sym typeface="Arial"/>
              </a:rPr>
              <a:t>día</a:t>
            </a:r>
            <a:r>
              <a:rPr lang="en-US" sz="1200" b="0" i="0" u="none" strike="noStrike" kern="1200" cap="none" dirty="0">
                <a:solidFill>
                  <a:schemeClr val="dk1"/>
                </a:solidFill>
                <a:effectLst/>
                <a:latin typeface="Arial"/>
                <a:ea typeface="Arial"/>
                <a:cs typeface="Arial"/>
                <a:sym typeface="Arial"/>
              </a:rPr>
              <a:t> le </a:t>
            </a:r>
            <a:r>
              <a:rPr lang="en-US" sz="1200" b="0" i="0" u="none" strike="noStrike" kern="1200" cap="none" dirty="0" err="1">
                <a:solidFill>
                  <a:schemeClr val="dk1"/>
                </a:solidFill>
                <a:effectLst/>
                <a:latin typeface="Arial"/>
                <a:ea typeface="Arial"/>
                <a:cs typeface="Arial"/>
                <a:sym typeface="Arial"/>
              </a:rPr>
              <a:t>sorprenderá</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diciéndole</a:t>
            </a:r>
            <a:r>
              <a:rPr lang="en-US" sz="1200" b="0" i="0" u="none" strike="noStrike" kern="1200" cap="none" dirty="0">
                <a:solidFill>
                  <a:schemeClr val="dk1"/>
                </a:solidFill>
                <a:effectLst/>
                <a:latin typeface="Arial"/>
                <a:ea typeface="Arial"/>
                <a:cs typeface="Arial"/>
                <a:sym typeface="Arial"/>
              </a:rPr>
              <a:t> el </a:t>
            </a:r>
            <a:r>
              <a:rPr lang="en-US" sz="1200" b="0" i="0" u="none" strike="noStrike" kern="1200" cap="none" dirty="0" err="1">
                <a:solidFill>
                  <a:schemeClr val="dk1"/>
                </a:solidFill>
                <a:effectLst/>
                <a:latin typeface="Arial"/>
                <a:ea typeface="Arial"/>
                <a:cs typeface="Arial"/>
                <a:sym typeface="Arial"/>
              </a:rPr>
              <a:t>nombre</a:t>
            </a:r>
            <a:r>
              <a:rPr lang="en-US" sz="1200" b="0" i="0" u="none" strike="noStrike" kern="1200" cap="none" dirty="0">
                <a:solidFill>
                  <a:schemeClr val="dk1"/>
                </a:solidFill>
                <a:effectLst/>
                <a:latin typeface="Arial"/>
                <a:ea typeface="Arial"/>
                <a:cs typeface="Arial"/>
                <a:sym typeface="Arial"/>
              </a:rPr>
              <a:t> de la </a:t>
            </a:r>
            <a:r>
              <a:rPr lang="en-US" sz="1200" b="0" i="0" u="none" strike="noStrike" kern="1200" cap="none" dirty="0" err="1">
                <a:solidFill>
                  <a:schemeClr val="dk1"/>
                </a:solidFill>
                <a:effectLst/>
                <a:latin typeface="Arial"/>
                <a:ea typeface="Arial"/>
                <a:cs typeface="Arial"/>
                <a:sym typeface="Arial"/>
              </a:rPr>
              <a:t>ilustración</a:t>
            </a:r>
            <a:r>
              <a:rPr lang="en-US" sz="1200" b="0" i="0" u="none" strike="noStrike" kern="1200" cap="none" dirty="0">
                <a:solidFill>
                  <a:schemeClr val="dk1"/>
                </a:solidFill>
                <a:effectLst/>
                <a:latin typeface="Arial"/>
                <a:ea typeface="Arial"/>
                <a:cs typeface="Arial"/>
                <a:sym typeface="Arial"/>
              </a:rPr>
              <a:t>.</a:t>
            </a:r>
          </a:p>
          <a:p>
            <a:pPr marL="0" marR="0" lvl="0" indent="0" algn="l" rtl="0">
              <a:spcBef>
                <a:spcPts val="0"/>
              </a:spcBef>
              <a:buSzPct val="25000"/>
              <a:buNone/>
            </a:pPr>
            <a:endParaRPr sz="1200" b="0" i="0" u="none" strike="noStrike" cap="none" dirty="0">
              <a:solidFill>
                <a:schemeClr val="dk1"/>
              </a:solidFill>
              <a:latin typeface="Arial"/>
              <a:ea typeface="Arial"/>
              <a:cs typeface="Arial"/>
              <a:sym typeface="Arial"/>
            </a:endParaRPr>
          </a:p>
        </p:txBody>
      </p:sp>
      <p:sp>
        <p:nvSpPr>
          <p:cNvPr id="104" name="Shape 104"/>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292333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3" name="Shape 103"/>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r>
              <a:rPr lang="en-US" sz="1200" b="0" i="0" u="none" strike="noStrike" kern="1200" cap="none" dirty="0">
                <a:solidFill>
                  <a:schemeClr val="dk1"/>
                </a:solidFill>
                <a:effectLst/>
                <a:latin typeface="Arial"/>
                <a:ea typeface="Arial"/>
                <a:cs typeface="Arial"/>
                <a:sym typeface="Arial"/>
              </a:rPr>
              <a:t/>
            </a:r>
            <a:br>
              <a:rPr lang="en-US" sz="1200" b="0" i="0" u="none" strike="noStrike" kern="1200" cap="none" dirty="0">
                <a:solidFill>
                  <a:schemeClr val="dk1"/>
                </a:solidFill>
                <a:effectLst/>
                <a:latin typeface="Arial"/>
                <a:ea typeface="Arial"/>
                <a:cs typeface="Arial"/>
                <a:sym typeface="Arial"/>
              </a:rPr>
            </a:br>
            <a:r>
              <a:rPr lang="en-US" sz="1200" b="0" i="0" u="none" strike="noStrike" kern="1200" cap="none" dirty="0">
                <a:solidFill>
                  <a:schemeClr val="dk1"/>
                </a:solidFill>
                <a:effectLst/>
                <a:latin typeface="Arial"/>
                <a:ea typeface="Arial"/>
                <a:cs typeface="Arial"/>
                <a:sym typeface="Arial"/>
              </a:rPr>
              <a:t>¿</a:t>
            </a:r>
            <a:r>
              <a:rPr lang="en-US" sz="1200" b="0" i="0" u="none" strike="noStrike" kern="1200" cap="none" dirty="0" err="1">
                <a:solidFill>
                  <a:schemeClr val="dk1"/>
                </a:solidFill>
                <a:effectLst/>
                <a:latin typeface="Arial"/>
                <a:ea typeface="Arial"/>
                <a:cs typeface="Arial"/>
                <a:sym typeface="Arial"/>
              </a:rPr>
              <a:t>Cómo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puedo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ayudar</a:t>
            </a:r>
            <a:r>
              <a:rPr lang="en-US" sz="1200" b="0" i="0" u="none" strike="noStrike" kern="1200" cap="none" dirty="0">
                <a:solidFill>
                  <a:schemeClr val="dk1"/>
                </a:solidFill>
                <a:effectLst/>
                <a:latin typeface="Arial"/>
                <a:ea typeface="Arial"/>
                <a:cs typeface="Arial"/>
                <a:sym typeface="Arial"/>
              </a:rPr>
              <a:t>?</a:t>
            </a:r>
          </a:p>
          <a:p>
            <a:r>
              <a:rPr lang="en-US" sz="1200" b="0" i="0" u="none" strike="noStrike" kern="1200" cap="none" dirty="0">
                <a:solidFill>
                  <a:schemeClr val="dk1"/>
                </a:solidFill>
                <a:effectLst/>
                <a:latin typeface="Arial"/>
                <a:ea typeface="Arial"/>
                <a:cs typeface="Arial"/>
                <a:sym typeface="Arial"/>
              </a:rPr>
              <a:t>Use </a:t>
            </a:r>
            <a:r>
              <a:rPr lang="en-US" sz="1200" b="0" i="0" u="none" strike="noStrike" kern="1200" cap="none" dirty="0" err="1">
                <a:solidFill>
                  <a:schemeClr val="dk1"/>
                </a:solidFill>
                <a:effectLst/>
                <a:latin typeface="Arial"/>
                <a:ea typeface="Arial"/>
                <a:cs typeface="Arial"/>
                <a:sym typeface="Arial"/>
              </a:rPr>
              <a:t>lenguaje</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claro</a:t>
            </a:r>
            <a:r>
              <a:rPr lang="en-US" sz="1200" b="0" i="0" u="none" strike="noStrike" kern="1200" cap="none" dirty="0">
                <a:solidFill>
                  <a:schemeClr val="dk1"/>
                </a:solidFill>
                <a:effectLst/>
                <a:latin typeface="Arial"/>
                <a:ea typeface="Arial"/>
                <a:cs typeface="Arial"/>
                <a:sym typeface="Arial"/>
              </a:rPr>
              <a:t> y </a:t>
            </a:r>
            <a:r>
              <a:rPr lang="en-US" sz="1200" b="0" i="0" u="none" strike="noStrike" kern="1200" cap="none" dirty="0" err="1">
                <a:solidFill>
                  <a:schemeClr val="dk1"/>
                </a:solidFill>
                <a:effectLst/>
                <a:latin typeface="Arial"/>
                <a:ea typeface="Arial"/>
                <a:cs typeface="Arial"/>
                <a:sym typeface="Arial"/>
              </a:rPr>
              <a:t>sencillo</a:t>
            </a:r>
            <a:r>
              <a:rPr lang="en-US" sz="1200" b="0" i="0" u="none" strike="noStrike" kern="1200" cap="none" dirty="0">
                <a:solidFill>
                  <a:schemeClr val="dk1"/>
                </a:solidFill>
                <a:effectLst/>
                <a:latin typeface="Arial"/>
                <a:ea typeface="Arial"/>
                <a:cs typeface="Arial"/>
                <a:sym typeface="Arial"/>
              </a:rPr>
              <a:t> que sea </a:t>
            </a:r>
            <a:r>
              <a:rPr lang="en-US" sz="1200" b="0" i="0" u="none" strike="noStrike" kern="1200" cap="none" dirty="0" err="1">
                <a:solidFill>
                  <a:schemeClr val="dk1"/>
                </a:solidFill>
                <a:effectLst/>
                <a:latin typeface="Arial"/>
                <a:ea typeface="Arial"/>
                <a:cs typeface="Arial"/>
                <a:sym typeface="Arial"/>
              </a:rPr>
              <a:t>fácil</a:t>
            </a:r>
            <a:r>
              <a:rPr lang="en-US" sz="1200" b="0" i="0" u="none" strike="noStrike" kern="1200" cap="none" dirty="0">
                <a:solidFill>
                  <a:schemeClr val="dk1"/>
                </a:solidFill>
                <a:effectLst/>
                <a:latin typeface="Arial"/>
                <a:ea typeface="Arial"/>
                <a:cs typeface="Arial"/>
                <a:sym typeface="Arial"/>
              </a:rPr>
              <a:t> de </a:t>
            </a:r>
            <a:r>
              <a:rPr lang="en-US" sz="1200" b="0" i="0" u="none" strike="noStrike" kern="1200" cap="none" dirty="0" err="1">
                <a:solidFill>
                  <a:schemeClr val="dk1"/>
                </a:solidFill>
                <a:effectLst/>
                <a:latin typeface="Arial"/>
                <a:ea typeface="Arial"/>
                <a:cs typeface="Arial"/>
                <a:sym typeface="Arial"/>
              </a:rPr>
              <a:t>imitar</a:t>
            </a:r>
            <a:r>
              <a:rPr lang="en-US" sz="1200" b="0" i="0" u="none" strike="noStrike" kern="1200" cap="none" dirty="0">
                <a:solidFill>
                  <a:schemeClr val="dk1"/>
                </a:solidFill>
                <a:effectLst/>
                <a:latin typeface="Arial"/>
                <a:ea typeface="Arial"/>
                <a:cs typeface="Arial"/>
                <a:sym typeface="Arial"/>
              </a:rPr>
              <a:t>.</a:t>
            </a:r>
          </a:p>
          <a:p>
            <a:r>
              <a:rPr lang="en-US" sz="1200" b="0" i="0" u="none" strike="noStrike" kern="1200" cap="none" dirty="0" err="1">
                <a:solidFill>
                  <a:schemeClr val="dk1"/>
                </a:solidFill>
                <a:effectLst/>
                <a:latin typeface="Arial"/>
                <a:ea typeface="Arial"/>
                <a:cs typeface="Arial"/>
                <a:sym typeface="Arial"/>
              </a:rPr>
              <a:t>Muestre</a:t>
            </a:r>
            <a:r>
              <a:rPr lang="en-US" sz="1200" b="0" i="0" u="none" strike="noStrike" kern="1200" cap="none" dirty="0">
                <a:solidFill>
                  <a:schemeClr val="dk1"/>
                </a:solidFill>
                <a:effectLst/>
                <a:latin typeface="Arial"/>
                <a:ea typeface="Arial"/>
                <a:cs typeface="Arial"/>
                <a:sym typeface="Arial"/>
              </a:rPr>
              <a:t> al </a:t>
            </a:r>
            <a:r>
              <a:rPr lang="en-US" sz="1200" b="0" i="0" u="none" strike="noStrike" kern="1200" cap="none" dirty="0" err="1">
                <a:solidFill>
                  <a:schemeClr val="dk1"/>
                </a:solidFill>
                <a:effectLst/>
                <a:latin typeface="Arial"/>
                <a:ea typeface="Arial"/>
                <a:cs typeface="Arial"/>
                <a:sym typeface="Arial"/>
              </a:rPr>
              <a:t>niño</a:t>
            </a:r>
            <a:r>
              <a:rPr lang="en-US" sz="1200" b="0" i="0" u="none" strike="noStrike" kern="1200" cap="none" dirty="0">
                <a:solidFill>
                  <a:schemeClr val="dk1"/>
                </a:solidFill>
                <a:effectLst/>
                <a:latin typeface="Arial"/>
                <a:ea typeface="Arial"/>
                <a:cs typeface="Arial"/>
                <a:sym typeface="Arial"/>
              </a:rPr>
              <a:t> que se </a:t>
            </a:r>
            <a:r>
              <a:rPr lang="en-US" sz="1200" b="0" i="0" u="none" strike="noStrike" kern="1200" cap="none" dirty="0" err="1">
                <a:solidFill>
                  <a:schemeClr val="dk1"/>
                </a:solidFill>
                <a:effectLst/>
                <a:latin typeface="Arial"/>
                <a:ea typeface="Arial"/>
                <a:cs typeface="Arial"/>
                <a:sym typeface="Arial"/>
              </a:rPr>
              <a:t>interesa</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por</a:t>
            </a:r>
            <a:r>
              <a:rPr lang="en-US" sz="1200" b="0" i="0" u="none" strike="noStrike" kern="1200" cap="none" dirty="0">
                <a:solidFill>
                  <a:schemeClr val="dk1"/>
                </a:solidFill>
                <a:effectLst/>
                <a:latin typeface="Arial"/>
                <a:ea typeface="Arial"/>
                <a:cs typeface="Arial"/>
                <a:sym typeface="Arial"/>
              </a:rPr>
              <a:t> lo que dice al </a:t>
            </a:r>
            <a:r>
              <a:rPr lang="en-US" sz="1200" b="0" i="0" u="none" strike="noStrike" kern="1200" cap="none" dirty="0" err="1">
                <a:solidFill>
                  <a:schemeClr val="dk1"/>
                </a:solidFill>
                <a:effectLst/>
                <a:latin typeface="Arial"/>
                <a:ea typeface="Arial"/>
                <a:cs typeface="Arial"/>
                <a:sym typeface="Arial"/>
              </a:rPr>
              <a:t>repetir</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sus</a:t>
            </a:r>
            <a:r>
              <a:rPr lang="en-US" sz="1200" b="0" i="0" u="none" strike="noStrike" kern="1200" cap="none" dirty="0">
                <a:solidFill>
                  <a:schemeClr val="dk1"/>
                </a:solidFill>
                <a:effectLst/>
                <a:latin typeface="Arial"/>
                <a:ea typeface="Arial"/>
                <a:cs typeface="Arial"/>
                <a:sym typeface="Arial"/>
              </a:rPr>
              <a:t> palabras y </a:t>
            </a:r>
            <a:r>
              <a:rPr lang="en-US" sz="1200" b="0" i="0" u="none" strike="noStrike" kern="1200" cap="none" dirty="0" err="1">
                <a:solidFill>
                  <a:schemeClr val="dk1"/>
                </a:solidFill>
                <a:effectLst/>
                <a:latin typeface="Arial"/>
                <a:ea typeface="Arial"/>
                <a:cs typeface="Arial"/>
                <a:sym typeface="Arial"/>
              </a:rPr>
              <a:t>añadir</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información</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adicional</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Por</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ejemplo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si</a:t>
            </a:r>
            <a:r>
              <a:rPr lang="en-US" sz="1200" b="0" i="0" u="none" strike="noStrike" kern="1200" cap="none" dirty="0">
                <a:solidFill>
                  <a:schemeClr val="dk1"/>
                </a:solidFill>
                <a:effectLst/>
                <a:latin typeface="Arial"/>
                <a:ea typeface="Arial"/>
                <a:cs typeface="Arial"/>
                <a:sym typeface="Arial"/>
              </a:rPr>
              <a:t> el </a:t>
            </a:r>
            <a:r>
              <a:rPr lang="en-US" sz="1200" b="0" i="0" u="none" strike="noStrike" kern="1200" cap="none" dirty="0" err="1">
                <a:solidFill>
                  <a:schemeClr val="dk1"/>
                </a:solidFill>
                <a:effectLst/>
                <a:latin typeface="Arial"/>
                <a:ea typeface="Arial"/>
                <a:cs typeface="Arial"/>
                <a:sym typeface="Arial"/>
              </a:rPr>
              <a:t>niño</a:t>
            </a:r>
            <a:r>
              <a:rPr lang="en-US" sz="1200" b="0" i="0" u="none" strike="noStrike" kern="1200" cap="none" dirty="0">
                <a:solidFill>
                  <a:schemeClr val="dk1"/>
                </a:solidFill>
                <a:effectLst/>
                <a:latin typeface="Arial"/>
                <a:ea typeface="Arial"/>
                <a:cs typeface="Arial"/>
                <a:sym typeface="Arial"/>
              </a:rPr>
              <a:t> dice "flor </a:t>
            </a:r>
            <a:r>
              <a:rPr lang="en-US" sz="1200" b="0" i="0" u="none" strike="noStrike" kern="1200" cap="none" dirty="0" err="1">
                <a:solidFill>
                  <a:schemeClr val="dk1"/>
                </a:solidFill>
                <a:effectLst/>
                <a:latin typeface="Arial"/>
                <a:ea typeface="Arial"/>
                <a:cs typeface="Arial"/>
                <a:sym typeface="Arial"/>
              </a:rPr>
              <a:t>bonita</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usted</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puede</a:t>
            </a:r>
            <a:r>
              <a:rPr lang="en-US" sz="1200" b="0" i="0" u="none" strike="noStrike" kern="1200" cap="none" dirty="0">
                <a:solidFill>
                  <a:schemeClr val="dk1"/>
                </a:solidFill>
                <a:effectLst/>
                <a:latin typeface="Arial"/>
                <a:ea typeface="Arial"/>
                <a:cs typeface="Arial"/>
                <a:sym typeface="Arial"/>
              </a:rPr>
              <a:t> responder </a:t>
            </a:r>
            <a:r>
              <a:rPr lang="en-US" sz="1200" b="0" i="0" u="none" strike="noStrike" kern="1200" cap="none" dirty="0" err="1">
                <a:solidFill>
                  <a:schemeClr val="dk1"/>
                </a:solidFill>
                <a:effectLst/>
                <a:latin typeface="Arial"/>
                <a:ea typeface="Arial"/>
                <a:cs typeface="Arial"/>
                <a:sym typeface="Arial"/>
              </a:rPr>
              <a:t>diciendo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Sí</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esa</a:t>
            </a:r>
            <a:r>
              <a:rPr lang="en-US" sz="1200" b="0" i="0" u="none" strike="noStrike" kern="1200" cap="none" dirty="0">
                <a:solidFill>
                  <a:schemeClr val="dk1"/>
                </a:solidFill>
                <a:effectLst/>
                <a:latin typeface="Arial"/>
                <a:ea typeface="Arial"/>
                <a:cs typeface="Arial"/>
                <a:sym typeface="Arial"/>
              </a:rPr>
              <a:t> flor </a:t>
            </a:r>
            <a:r>
              <a:rPr lang="en-US" sz="1200" b="0" i="0" u="none" strike="noStrike" kern="1200" cap="none" dirty="0" err="1">
                <a:solidFill>
                  <a:schemeClr val="dk1"/>
                </a:solidFill>
                <a:effectLst/>
                <a:latin typeface="Arial"/>
                <a:ea typeface="Arial"/>
                <a:cs typeface="Arial"/>
                <a:sym typeface="Arial"/>
              </a:rPr>
              <a:t>es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muy</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bonita</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Es</a:t>
            </a:r>
            <a:r>
              <a:rPr lang="en-US" sz="1200" b="0" i="0" u="none" strike="noStrike" kern="1200" cap="none" dirty="0">
                <a:solidFill>
                  <a:schemeClr val="dk1"/>
                </a:solidFill>
                <a:effectLst/>
                <a:latin typeface="Arial"/>
                <a:ea typeface="Arial"/>
                <a:cs typeface="Arial"/>
                <a:sym typeface="Arial"/>
              </a:rPr>
              <a:t> de color </a:t>
            </a:r>
            <a:r>
              <a:rPr lang="en-US" sz="1200" b="0" i="0" u="none" strike="noStrike" kern="1200" cap="none" dirty="0" err="1">
                <a:solidFill>
                  <a:schemeClr val="dk1"/>
                </a:solidFill>
                <a:effectLst/>
                <a:latin typeface="Arial"/>
                <a:ea typeface="Arial"/>
                <a:cs typeface="Arial"/>
                <a:sym typeface="Arial"/>
              </a:rPr>
              <a:t>rojo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Huele</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muy</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rico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Quieres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oler</a:t>
            </a:r>
            <a:r>
              <a:rPr lang="en-US" sz="1200" b="0" i="0" u="none" strike="noStrike" kern="1200" cap="none" dirty="0">
                <a:solidFill>
                  <a:schemeClr val="dk1"/>
                </a:solidFill>
                <a:effectLst/>
                <a:latin typeface="Arial"/>
                <a:ea typeface="Arial"/>
                <a:cs typeface="Arial"/>
                <a:sym typeface="Arial"/>
              </a:rPr>
              <a:t> la flor?".</a:t>
            </a:r>
          </a:p>
          <a:p>
            <a:r>
              <a:rPr lang="en-US" sz="1200" b="0" i="0" u="none" strike="noStrike" kern="1200" cap="none" dirty="0" err="1">
                <a:solidFill>
                  <a:schemeClr val="dk1"/>
                </a:solidFill>
                <a:effectLst/>
                <a:latin typeface="Arial"/>
                <a:ea typeface="Arial"/>
                <a:cs typeface="Arial"/>
                <a:sym typeface="Arial"/>
              </a:rPr>
              <a:t>Demuestre</a:t>
            </a:r>
            <a:r>
              <a:rPr lang="en-US" sz="1200" b="0" i="0" u="none" strike="noStrike" kern="1200" cap="none" dirty="0">
                <a:solidFill>
                  <a:schemeClr val="dk1"/>
                </a:solidFill>
                <a:effectLst/>
                <a:latin typeface="Arial"/>
                <a:ea typeface="Arial"/>
                <a:cs typeface="Arial"/>
                <a:sym typeface="Arial"/>
              </a:rPr>
              <a:t> al </a:t>
            </a:r>
            <a:r>
              <a:rPr lang="en-US" sz="1200" b="0" i="0" u="none" strike="noStrike" kern="1200" cap="none" dirty="0" err="1">
                <a:solidFill>
                  <a:schemeClr val="dk1"/>
                </a:solidFill>
                <a:effectLst/>
                <a:latin typeface="Arial"/>
                <a:ea typeface="Arial"/>
                <a:cs typeface="Arial"/>
                <a:sym typeface="Arial"/>
              </a:rPr>
              <a:t>niño</a:t>
            </a:r>
            <a:r>
              <a:rPr lang="en-US" sz="1200" b="0" i="0" u="none" strike="noStrike" kern="1200" cap="none" dirty="0">
                <a:solidFill>
                  <a:schemeClr val="dk1"/>
                </a:solidFill>
                <a:effectLst/>
                <a:latin typeface="Arial"/>
                <a:ea typeface="Arial"/>
                <a:cs typeface="Arial"/>
                <a:sym typeface="Arial"/>
              </a:rPr>
              <a:t> que para </a:t>
            </a:r>
            <a:r>
              <a:rPr lang="en-US" sz="1200" b="0" i="0" u="none" strike="noStrike" kern="1200" cap="none" dirty="0" err="1">
                <a:solidFill>
                  <a:schemeClr val="dk1"/>
                </a:solidFill>
                <a:effectLst/>
                <a:latin typeface="Arial"/>
                <a:ea typeface="Arial"/>
                <a:cs typeface="Arial"/>
                <a:sym typeface="Arial"/>
              </a:rPr>
              <a:t>usted</a:t>
            </a:r>
            <a:r>
              <a:rPr lang="en-US" sz="1200" b="0" i="0" u="none" strike="noStrike" kern="1200" cap="none" dirty="0">
                <a:solidFill>
                  <a:schemeClr val="dk1"/>
                </a:solidFill>
                <a:effectLst/>
                <a:latin typeface="Arial"/>
                <a:ea typeface="Arial"/>
                <a:cs typeface="Arial"/>
                <a:sym typeface="Arial"/>
              </a:rPr>
              <a:t> lo que </a:t>
            </a:r>
            <a:r>
              <a:rPr lang="en-US" sz="1200" b="0" i="0" u="none" strike="noStrike" kern="1200" cap="none" dirty="0" err="1">
                <a:solidFill>
                  <a:schemeClr val="dk1"/>
                </a:solidFill>
                <a:effectLst/>
                <a:latin typeface="Arial"/>
                <a:ea typeface="Arial"/>
                <a:cs typeface="Arial"/>
                <a:sym typeface="Arial"/>
              </a:rPr>
              <a:t>él</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tenga</a:t>
            </a:r>
            <a:r>
              <a:rPr lang="en-US" sz="1200" b="0" i="0" u="none" strike="noStrike" kern="1200" cap="none" dirty="0">
                <a:solidFill>
                  <a:schemeClr val="dk1"/>
                </a:solidFill>
                <a:effectLst/>
                <a:latin typeface="Arial"/>
                <a:ea typeface="Arial"/>
                <a:cs typeface="Arial"/>
                <a:sym typeface="Arial"/>
              </a:rPr>
              <a:t> que </a:t>
            </a:r>
            <a:r>
              <a:rPr lang="en-US" sz="1200" b="0" i="0" u="none" strike="noStrike" kern="1200" cap="none" dirty="0" err="1">
                <a:solidFill>
                  <a:schemeClr val="dk1"/>
                </a:solidFill>
                <a:effectLst/>
                <a:latin typeface="Arial"/>
                <a:ea typeface="Arial"/>
                <a:cs typeface="Arial"/>
                <a:sym typeface="Arial"/>
              </a:rPr>
              <a:t>decir</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es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muy</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importante</a:t>
            </a:r>
            <a:r>
              <a:rPr lang="en-US" sz="1200" b="0" i="0" u="none" strike="noStrike" kern="1200" cap="none" dirty="0">
                <a:solidFill>
                  <a:schemeClr val="dk1"/>
                </a:solidFill>
                <a:effectLst/>
                <a:latin typeface="Arial"/>
                <a:ea typeface="Arial"/>
                <a:cs typeface="Arial"/>
                <a:sym typeface="Arial"/>
              </a:rPr>
              <a:t> al </a:t>
            </a:r>
            <a:r>
              <a:rPr lang="en-US" sz="1200" b="0" i="0" u="none" strike="noStrike" kern="1200" cap="none" dirty="0" err="1">
                <a:solidFill>
                  <a:schemeClr val="dk1"/>
                </a:solidFill>
                <a:effectLst/>
                <a:latin typeface="Arial"/>
                <a:ea typeface="Arial"/>
                <a:cs typeface="Arial"/>
                <a:sym typeface="Arial"/>
              </a:rPr>
              <a:t>pedirle</a:t>
            </a:r>
            <a:r>
              <a:rPr lang="en-US" sz="1200" b="0" i="0" u="none" strike="noStrike" kern="1200" cap="none" dirty="0">
                <a:solidFill>
                  <a:schemeClr val="dk1"/>
                </a:solidFill>
                <a:effectLst/>
                <a:latin typeface="Arial"/>
                <a:ea typeface="Arial"/>
                <a:cs typeface="Arial"/>
                <a:sym typeface="Arial"/>
              </a:rPr>
              <a:t> que </a:t>
            </a:r>
            <a:r>
              <a:rPr lang="en-US" sz="1200" b="0" i="0" u="none" strike="noStrike" kern="1200" cap="none" dirty="0" err="1">
                <a:solidFill>
                  <a:schemeClr val="dk1"/>
                </a:solidFill>
                <a:effectLst/>
                <a:latin typeface="Arial"/>
                <a:ea typeface="Arial"/>
                <a:cs typeface="Arial"/>
                <a:sym typeface="Arial"/>
              </a:rPr>
              <a:t>repita</a:t>
            </a:r>
            <a:r>
              <a:rPr lang="en-US" sz="1200" b="0" i="0" u="none" strike="noStrike" kern="1200" cap="none" dirty="0">
                <a:solidFill>
                  <a:schemeClr val="dk1"/>
                </a:solidFill>
                <a:effectLst/>
                <a:latin typeface="Arial"/>
                <a:ea typeface="Arial"/>
                <a:cs typeface="Arial"/>
                <a:sym typeface="Arial"/>
              </a:rPr>
              <a:t> lo que no </a:t>
            </a:r>
            <a:r>
              <a:rPr lang="en-US" sz="1200" b="0" i="0" u="none" strike="noStrike" kern="1200" cap="none" dirty="0" err="1">
                <a:solidFill>
                  <a:schemeClr val="dk1"/>
                </a:solidFill>
                <a:effectLst/>
                <a:latin typeface="Arial"/>
                <a:ea typeface="Arial"/>
                <a:cs typeface="Arial"/>
                <a:sym typeface="Arial"/>
              </a:rPr>
              <a:t>pueda</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entender</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por</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completo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Por</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ejemplo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Sé</a:t>
            </a:r>
            <a:r>
              <a:rPr lang="en-US" sz="1200" b="0" i="0" u="none" strike="noStrike" kern="1200" cap="none" dirty="0">
                <a:solidFill>
                  <a:schemeClr val="dk1"/>
                </a:solidFill>
                <a:effectLst/>
                <a:latin typeface="Arial"/>
                <a:ea typeface="Arial"/>
                <a:cs typeface="Arial"/>
                <a:sym typeface="Arial"/>
              </a:rPr>
              <a:t> que </a:t>
            </a:r>
            <a:r>
              <a:rPr lang="en-US" sz="1200" b="0" i="0" u="none" strike="noStrike" kern="1200" cap="none" dirty="0" err="1">
                <a:solidFill>
                  <a:schemeClr val="dk1"/>
                </a:solidFill>
                <a:effectLst/>
                <a:latin typeface="Arial"/>
                <a:ea typeface="Arial"/>
                <a:cs typeface="Arial"/>
                <a:sym typeface="Arial"/>
              </a:rPr>
              <a:t>quieres</a:t>
            </a:r>
            <a:r>
              <a:rPr lang="en-US" sz="1200" b="0" i="0" u="none" strike="noStrike" kern="1200" cap="none" dirty="0">
                <a:solidFill>
                  <a:schemeClr val="dk1"/>
                </a:solidFill>
                <a:effectLst/>
                <a:latin typeface="Arial"/>
                <a:ea typeface="Arial"/>
                <a:cs typeface="Arial"/>
                <a:sym typeface="Arial"/>
              </a:rPr>
              <a:t> un </a:t>
            </a:r>
            <a:r>
              <a:rPr lang="en-US" sz="1200" b="0" i="0" u="none" strike="noStrike" kern="1200" cap="none" dirty="0" err="1">
                <a:solidFill>
                  <a:schemeClr val="dk1"/>
                </a:solidFill>
                <a:effectLst/>
                <a:latin typeface="Arial"/>
                <a:ea typeface="Arial"/>
                <a:cs typeface="Arial"/>
                <a:sym typeface="Arial"/>
              </a:rPr>
              <a:t>bloque</a:t>
            </a:r>
            <a:r>
              <a:rPr lang="en-US" sz="1200" b="0" i="0" u="none" strike="noStrike" kern="1200" cap="none" dirty="0">
                <a:solidFill>
                  <a:schemeClr val="dk1"/>
                </a:solidFill>
                <a:effectLst/>
                <a:latin typeface="Arial"/>
                <a:ea typeface="Arial"/>
                <a:cs typeface="Arial"/>
                <a:sym typeface="Arial"/>
              </a:rPr>
              <a:t>. Dime </a:t>
            </a:r>
            <a:r>
              <a:rPr lang="en-US" sz="1200" b="0" i="0" u="none" strike="noStrike" kern="1200" cap="none" dirty="0" err="1">
                <a:solidFill>
                  <a:schemeClr val="dk1"/>
                </a:solidFill>
                <a:effectLst/>
                <a:latin typeface="Arial"/>
                <a:ea typeface="Arial"/>
                <a:cs typeface="Arial"/>
                <a:sym typeface="Arial"/>
              </a:rPr>
              <a:t>otra</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vez</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qué</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bloque</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quieres</a:t>
            </a:r>
            <a:r>
              <a:rPr lang="en-US" sz="1200" b="0" i="0" u="none" strike="noStrike" kern="1200" cap="none" dirty="0">
                <a:solidFill>
                  <a:schemeClr val="dk1"/>
                </a:solidFill>
                <a:effectLst/>
                <a:latin typeface="Arial"/>
                <a:ea typeface="Arial"/>
                <a:cs typeface="Arial"/>
                <a:sym typeface="Arial"/>
              </a:rPr>
              <a:t>."</a:t>
            </a:r>
          </a:p>
          <a:p>
            <a:r>
              <a:rPr lang="en-US" sz="1200" b="0" i="0" u="none" strike="noStrike" kern="1200" cap="none" dirty="0" err="1">
                <a:solidFill>
                  <a:schemeClr val="dk1"/>
                </a:solidFill>
                <a:effectLst/>
                <a:latin typeface="Arial"/>
                <a:ea typeface="Arial"/>
                <a:cs typeface="Arial"/>
                <a:sym typeface="Arial"/>
              </a:rPr>
              <a:t>Ayude</a:t>
            </a:r>
            <a:r>
              <a:rPr lang="en-US" sz="1200" b="0" i="0" u="none" strike="noStrike" kern="1200" cap="none" dirty="0">
                <a:solidFill>
                  <a:schemeClr val="dk1"/>
                </a:solidFill>
                <a:effectLst/>
                <a:latin typeface="Arial"/>
                <a:ea typeface="Arial"/>
                <a:cs typeface="Arial"/>
                <a:sym typeface="Arial"/>
              </a:rPr>
              <a:t> al </a:t>
            </a:r>
            <a:r>
              <a:rPr lang="en-US" sz="1200" b="0" i="0" u="none" strike="noStrike" kern="1200" cap="none" dirty="0" err="1">
                <a:solidFill>
                  <a:schemeClr val="dk1"/>
                </a:solidFill>
                <a:effectLst/>
                <a:latin typeface="Arial"/>
                <a:ea typeface="Arial"/>
                <a:cs typeface="Arial"/>
                <a:sym typeface="Arial"/>
              </a:rPr>
              <a:t>niño</a:t>
            </a:r>
            <a:r>
              <a:rPr lang="en-US" sz="1200" b="0" i="0" u="none" strike="noStrike" kern="1200" cap="none" dirty="0">
                <a:solidFill>
                  <a:schemeClr val="dk1"/>
                </a:solidFill>
                <a:effectLst/>
                <a:latin typeface="Arial"/>
                <a:ea typeface="Arial"/>
                <a:cs typeface="Arial"/>
                <a:sym typeface="Arial"/>
              </a:rPr>
              <a:t> a </a:t>
            </a:r>
            <a:r>
              <a:rPr lang="en-US" sz="1200" b="0" i="0" u="none" strike="noStrike" kern="1200" cap="none" dirty="0" err="1">
                <a:solidFill>
                  <a:schemeClr val="dk1"/>
                </a:solidFill>
                <a:effectLst/>
                <a:latin typeface="Arial"/>
                <a:ea typeface="Arial"/>
                <a:cs typeface="Arial"/>
                <a:sym typeface="Arial"/>
              </a:rPr>
              <a:t>expandir</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su</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vocabulario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Introduzca</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nuevas</a:t>
            </a:r>
            <a:r>
              <a:rPr lang="en-US" sz="1200" b="0" i="0" u="none" strike="noStrike" kern="1200" cap="none" dirty="0">
                <a:solidFill>
                  <a:schemeClr val="dk1"/>
                </a:solidFill>
                <a:effectLst/>
                <a:latin typeface="Arial"/>
                <a:ea typeface="Arial"/>
                <a:cs typeface="Arial"/>
                <a:sym typeface="Arial"/>
              </a:rPr>
              <a:t> palabras </a:t>
            </a:r>
            <a:r>
              <a:rPr lang="en-US" sz="1200" b="0" i="0" u="none" strike="noStrike" kern="1200" cap="none" dirty="0" err="1">
                <a:solidFill>
                  <a:schemeClr val="dk1"/>
                </a:solidFill>
                <a:effectLst/>
                <a:latin typeface="Arial"/>
                <a:ea typeface="Arial"/>
                <a:cs typeface="Arial"/>
                <a:sym typeface="Arial"/>
              </a:rPr>
              <a:t>leyéndole</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libros</a:t>
            </a:r>
            <a:r>
              <a:rPr lang="en-US" sz="1200" b="0" i="0" u="none" strike="noStrike" kern="1200" cap="none" dirty="0">
                <a:solidFill>
                  <a:schemeClr val="dk1"/>
                </a:solidFill>
                <a:effectLst/>
                <a:latin typeface="Arial"/>
                <a:ea typeface="Arial"/>
                <a:cs typeface="Arial"/>
                <a:sym typeface="Arial"/>
              </a:rPr>
              <a:t> que </a:t>
            </a:r>
            <a:r>
              <a:rPr lang="en-US" sz="1200" b="0" i="0" u="none" strike="noStrike" kern="1200" cap="none" dirty="0" err="1">
                <a:solidFill>
                  <a:schemeClr val="dk1"/>
                </a:solidFill>
                <a:effectLst/>
                <a:latin typeface="Arial"/>
                <a:ea typeface="Arial"/>
                <a:cs typeface="Arial"/>
                <a:sym typeface="Arial"/>
              </a:rPr>
              <a:t>tengan</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una</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oración</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sencilla</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en</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cada</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página</a:t>
            </a:r>
            <a:r>
              <a:rPr lang="en-US" sz="1200" b="0" i="0" u="none" strike="noStrike" kern="1200" cap="none" dirty="0">
                <a:solidFill>
                  <a:schemeClr val="dk1"/>
                </a:solidFill>
                <a:effectLst/>
                <a:latin typeface="Arial"/>
                <a:ea typeface="Arial"/>
                <a:cs typeface="Arial"/>
                <a:sym typeface="Arial"/>
              </a:rPr>
              <a:t>.</a:t>
            </a:r>
          </a:p>
          <a:p>
            <a:r>
              <a:rPr lang="en-US" sz="1200" b="0" i="0" u="none" strike="noStrike" kern="1200" cap="none" dirty="0" err="1">
                <a:solidFill>
                  <a:schemeClr val="dk1"/>
                </a:solidFill>
                <a:effectLst/>
                <a:latin typeface="Arial"/>
                <a:ea typeface="Arial"/>
                <a:cs typeface="Arial"/>
                <a:sym typeface="Arial"/>
              </a:rPr>
              <a:t>Nombre</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objetos</a:t>
            </a:r>
            <a:r>
              <a:rPr lang="en-US" sz="1200" b="0" i="0" u="none" strike="noStrike" kern="1200" cap="none" dirty="0">
                <a:solidFill>
                  <a:schemeClr val="dk1"/>
                </a:solidFill>
                <a:effectLst/>
                <a:latin typeface="Arial"/>
                <a:ea typeface="Arial"/>
                <a:cs typeface="Arial"/>
                <a:sym typeface="Arial"/>
              </a:rPr>
              <a:t> y </a:t>
            </a:r>
            <a:r>
              <a:rPr lang="en-US" sz="1200" b="0" i="0" u="none" strike="noStrike" kern="1200" cap="none" dirty="0" err="1">
                <a:solidFill>
                  <a:schemeClr val="dk1"/>
                </a:solidFill>
                <a:effectLst/>
                <a:latin typeface="Arial"/>
                <a:ea typeface="Arial"/>
                <a:cs typeface="Arial"/>
                <a:sym typeface="Arial"/>
              </a:rPr>
              <a:t>describa</a:t>
            </a:r>
            <a:r>
              <a:rPr lang="en-US" sz="1200" b="0" i="0" u="none" strike="noStrike" kern="1200" cap="none" dirty="0">
                <a:solidFill>
                  <a:schemeClr val="dk1"/>
                </a:solidFill>
                <a:effectLst/>
                <a:latin typeface="Arial"/>
                <a:ea typeface="Arial"/>
                <a:cs typeface="Arial"/>
                <a:sym typeface="Arial"/>
              </a:rPr>
              <a:t> las </a:t>
            </a:r>
            <a:r>
              <a:rPr lang="en-US" sz="1200" b="0" i="0" u="none" strike="noStrike" kern="1200" cap="none" dirty="0" err="1">
                <a:solidFill>
                  <a:schemeClr val="dk1"/>
                </a:solidFill>
                <a:effectLst/>
                <a:latin typeface="Arial"/>
                <a:ea typeface="Arial"/>
                <a:cs typeface="Arial"/>
                <a:sym typeface="Arial"/>
              </a:rPr>
              <a:t>ilustraciones</a:t>
            </a:r>
            <a:r>
              <a:rPr lang="en-US" sz="1200" b="0" i="0" u="none" strike="noStrike" kern="1200" cap="none" dirty="0">
                <a:solidFill>
                  <a:schemeClr val="dk1"/>
                </a:solidFill>
                <a:effectLst/>
                <a:latin typeface="Arial"/>
                <a:ea typeface="Arial"/>
                <a:cs typeface="Arial"/>
                <a:sym typeface="Arial"/>
              </a:rPr>
              <a:t> del </a:t>
            </a:r>
            <a:r>
              <a:rPr lang="en-US" sz="1200" b="0" i="0" u="none" strike="noStrike" kern="1200" cap="none" dirty="0" err="1">
                <a:solidFill>
                  <a:schemeClr val="dk1"/>
                </a:solidFill>
                <a:effectLst/>
                <a:latin typeface="Arial"/>
                <a:ea typeface="Arial"/>
                <a:cs typeface="Arial"/>
                <a:sym typeface="Arial"/>
              </a:rPr>
              <a:t>libro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Presente</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sinónimos</a:t>
            </a:r>
            <a:r>
              <a:rPr lang="en-US" sz="1200" b="0" i="0" u="none" strike="noStrike" kern="1200" cap="none" dirty="0">
                <a:solidFill>
                  <a:schemeClr val="dk1"/>
                </a:solidFill>
                <a:effectLst/>
                <a:latin typeface="Arial"/>
                <a:ea typeface="Arial"/>
                <a:cs typeface="Arial"/>
                <a:sym typeface="Arial"/>
              </a:rPr>
              <a:t> para las palabras </a:t>
            </a:r>
            <a:r>
              <a:rPr lang="en-US" sz="1200" b="0" i="0" u="none" strike="noStrike" kern="1200" cap="none" dirty="0" err="1">
                <a:solidFill>
                  <a:schemeClr val="dk1"/>
                </a:solidFill>
                <a:effectLst/>
                <a:latin typeface="Arial"/>
                <a:ea typeface="Arial"/>
                <a:cs typeface="Arial"/>
                <a:sym typeface="Arial"/>
              </a:rPr>
              <a:t>familiares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ej</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mami</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mujer</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señora</a:t>
            </a:r>
            <a:r>
              <a:rPr lang="en-US" sz="1200" b="0" i="0" u="none" strike="noStrike" kern="1200" cap="none" dirty="0">
                <a:solidFill>
                  <a:schemeClr val="dk1"/>
                </a:solidFill>
                <a:effectLst/>
                <a:latin typeface="Arial"/>
                <a:ea typeface="Arial"/>
                <a:cs typeface="Arial"/>
                <a:sym typeface="Arial"/>
              </a:rPr>
              <a:t>) y use el </a:t>
            </a:r>
            <a:r>
              <a:rPr lang="en-US" sz="1200" b="0" i="0" u="none" strike="noStrike" kern="1200" cap="none" dirty="0" err="1">
                <a:solidFill>
                  <a:schemeClr val="dk1"/>
                </a:solidFill>
                <a:effectLst/>
                <a:latin typeface="Arial"/>
                <a:ea typeface="Arial"/>
                <a:cs typeface="Arial"/>
                <a:sym typeface="Arial"/>
              </a:rPr>
              <a:t>nuevo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vocabulario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en</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oraciones</a:t>
            </a:r>
            <a:r>
              <a:rPr lang="en-US" sz="1200" b="0" i="0" u="none" strike="noStrike" kern="1200" cap="none" dirty="0">
                <a:solidFill>
                  <a:schemeClr val="dk1"/>
                </a:solidFill>
                <a:effectLst/>
                <a:latin typeface="Arial"/>
                <a:ea typeface="Arial"/>
                <a:cs typeface="Arial"/>
                <a:sym typeface="Arial"/>
              </a:rPr>
              <a:t> para </a:t>
            </a:r>
            <a:r>
              <a:rPr lang="en-US" sz="1200" b="0" i="0" u="none" strike="noStrike" kern="1200" cap="none" dirty="0" err="1">
                <a:solidFill>
                  <a:schemeClr val="dk1"/>
                </a:solidFill>
                <a:effectLst/>
                <a:latin typeface="Arial"/>
                <a:ea typeface="Arial"/>
                <a:cs typeface="Arial"/>
                <a:sym typeface="Arial"/>
              </a:rPr>
              <a:t>ayudar</a:t>
            </a:r>
            <a:r>
              <a:rPr lang="en-US" sz="1200" b="0" i="0" u="none" strike="noStrike" kern="1200" cap="none" dirty="0">
                <a:solidFill>
                  <a:schemeClr val="dk1"/>
                </a:solidFill>
                <a:effectLst/>
                <a:latin typeface="Arial"/>
                <a:ea typeface="Arial"/>
                <a:cs typeface="Arial"/>
                <a:sym typeface="Arial"/>
              </a:rPr>
              <a:t> al </a:t>
            </a:r>
            <a:r>
              <a:rPr lang="en-US" sz="1200" b="0" i="0" u="none" strike="noStrike" kern="1200" cap="none" dirty="0" err="1">
                <a:solidFill>
                  <a:schemeClr val="dk1"/>
                </a:solidFill>
                <a:effectLst/>
                <a:latin typeface="Arial"/>
                <a:ea typeface="Arial"/>
                <a:cs typeface="Arial"/>
                <a:sym typeface="Arial"/>
              </a:rPr>
              <a:t>niño</a:t>
            </a:r>
            <a:r>
              <a:rPr lang="en-US" sz="1200" b="0" i="0" u="none" strike="noStrike" kern="1200" cap="none" dirty="0">
                <a:solidFill>
                  <a:schemeClr val="dk1"/>
                </a:solidFill>
                <a:effectLst/>
                <a:latin typeface="Arial"/>
                <a:ea typeface="Arial"/>
                <a:cs typeface="Arial"/>
                <a:sym typeface="Arial"/>
              </a:rPr>
              <a:t> a </a:t>
            </a:r>
            <a:r>
              <a:rPr lang="en-US" sz="1200" b="0" i="0" u="none" strike="noStrike" kern="1200" cap="none" dirty="0" err="1">
                <a:solidFill>
                  <a:schemeClr val="dk1"/>
                </a:solidFill>
                <a:effectLst/>
                <a:latin typeface="Arial"/>
                <a:ea typeface="Arial"/>
                <a:cs typeface="Arial"/>
                <a:sym typeface="Arial"/>
              </a:rPr>
              <a:t>aprender</a:t>
            </a:r>
            <a:r>
              <a:rPr lang="en-US" sz="1200" b="0" i="0" u="none" strike="noStrike" kern="1200" cap="none" dirty="0">
                <a:solidFill>
                  <a:schemeClr val="dk1"/>
                </a:solidFill>
                <a:effectLst/>
                <a:latin typeface="Arial"/>
                <a:ea typeface="Arial"/>
                <a:cs typeface="Arial"/>
                <a:sym typeface="Arial"/>
              </a:rPr>
              <a:t> las palabras </a:t>
            </a:r>
            <a:r>
              <a:rPr lang="en-US" sz="1200" b="0" i="0" u="none" strike="noStrike" kern="1200" cap="none" dirty="0" err="1">
                <a:solidFill>
                  <a:schemeClr val="dk1"/>
                </a:solidFill>
                <a:effectLst/>
                <a:latin typeface="Arial"/>
                <a:ea typeface="Arial"/>
                <a:cs typeface="Arial"/>
                <a:sym typeface="Arial"/>
              </a:rPr>
              <a:t>en</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su</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contexto</a:t>
            </a:r>
            <a:r>
              <a:rPr lang="en-US" sz="1200" b="0" i="0" u="none" strike="noStrike" kern="1200" cap="none" dirty="0">
                <a:solidFill>
                  <a:schemeClr val="dk1"/>
                </a:solidFill>
                <a:effectLst/>
                <a:latin typeface="Arial"/>
                <a:ea typeface="Arial"/>
                <a:cs typeface="Arial"/>
                <a:sym typeface="Arial"/>
              </a:rPr>
              <a:t>.</a:t>
            </a:r>
          </a:p>
          <a:p>
            <a:r>
              <a:rPr lang="en-US" sz="1200" b="0" i="0" u="none" strike="noStrike" kern="1200" cap="none" dirty="0" err="1">
                <a:solidFill>
                  <a:schemeClr val="dk1"/>
                </a:solidFill>
                <a:effectLst/>
                <a:latin typeface="Arial"/>
                <a:ea typeface="Arial"/>
                <a:cs typeface="Arial"/>
                <a:sym typeface="Arial"/>
              </a:rPr>
              <a:t>Ponga</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objetos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dentro</a:t>
            </a:r>
            <a:r>
              <a:rPr lang="en-US" sz="1200" b="0" i="0" u="none" strike="noStrike" kern="1200" cap="none" dirty="0">
                <a:solidFill>
                  <a:schemeClr val="dk1"/>
                </a:solidFill>
                <a:effectLst/>
                <a:latin typeface="Arial"/>
                <a:ea typeface="Arial"/>
                <a:cs typeface="Arial"/>
                <a:sym typeface="Arial"/>
              </a:rPr>
              <a:t> de un </a:t>
            </a:r>
            <a:r>
              <a:rPr lang="en-US" sz="1200" b="0" i="0" u="none" strike="noStrike" kern="1200" cap="none" dirty="0" err="1">
                <a:solidFill>
                  <a:schemeClr val="dk1"/>
                </a:solidFill>
                <a:effectLst/>
                <a:latin typeface="Arial"/>
                <a:ea typeface="Arial"/>
                <a:cs typeface="Arial"/>
                <a:sym typeface="Arial"/>
              </a:rPr>
              <a:t>cubo</a:t>
            </a:r>
            <a:r>
              <a:rPr lang="en-US" sz="1200" b="0" i="0" u="none" strike="noStrike" kern="1200" cap="none" dirty="0">
                <a:solidFill>
                  <a:schemeClr val="dk1"/>
                </a:solidFill>
                <a:effectLst/>
                <a:latin typeface="Arial"/>
                <a:ea typeface="Arial"/>
                <a:cs typeface="Arial"/>
                <a:sym typeface="Arial"/>
              </a:rPr>
              <a:t> y </a:t>
            </a:r>
            <a:r>
              <a:rPr lang="en-US" sz="1200" b="0" i="0" u="none" strike="noStrike" kern="1200" cap="none" dirty="0" err="1">
                <a:solidFill>
                  <a:schemeClr val="dk1"/>
                </a:solidFill>
                <a:effectLst/>
                <a:latin typeface="Arial"/>
                <a:ea typeface="Arial"/>
                <a:cs typeface="Arial"/>
                <a:sym typeface="Arial"/>
              </a:rPr>
              <a:t>pida</a:t>
            </a:r>
            <a:r>
              <a:rPr lang="en-US" sz="1200" b="0" i="0" u="none" strike="noStrike" kern="1200" cap="none" dirty="0">
                <a:solidFill>
                  <a:schemeClr val="dk1"/>
                </a:solidFill>
                <a:effectLst/>
                <a:latin typeface="Arial"/>
                <a:ea typeface="Arial"/>
                <a:cs typeface="Arial"/>
                <a:sym typeface="Arial"/>
              </a:rPr>
              <a:t> al </a:t>
            </a:r>
            <a:r>
              <a:rPr lang="en-US" sz="1200" b="0" i="0" u="none" strike="noStrike" kern="1200" cap="none" dirty="0" err="1">
                <a:solidFill>
                  <a:schemeClr val="dk1"/>
                </a:solidFill>
                <a:effectLst/>
                <a:latin typeface="Arial"/>
                <a:ea typeface="Arial"/>
                <a:cs typeface="Arial"/>
                <a:sym typeface="Arial"/>
              </a:rPr>
              <a:t>niño</a:t>
            </a:r>
            <a:r>
              <a:rPr lang="en-US" sz="1200" b="0" i="0" u="none" strike="noStrike" kern="1200" cap="none" dirty="0">
                <a:solidFill>
                  <a:schemeClr val="dk1"/>
                </a:solidFill>
                <a:effectLst/>
                <a:latin typeface="Arial"/>
                <a:ea typeface="Arial"/>
                <a:cs typeface="Arial"/>
                <a:sym typeface="Arial"/>
              </a:rPr>
              <a:t> que </a:t>
            </a:r>
            <a:r>
              <a:rPr lang="en-US" sz="1200" b="0" i="0" u="none" strike="noStrike" kern="1200" cap="none" dirty="0" err="1">
                <a:solidFill>
                  <a:schemeClr val="dk1"/>
                </a:solidFill>
                <a:effectLst/>
                <a:latin typeface="Arial"/>
                <a:ea typeface="Arial"/>
                <a:cs typeface="Arial"/>
                <a:sym typeface="Arial"/>
              </a:rPr>
              <a:t>los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saque</a:t>
            </a:r>
            <a:r>
              <a:rPr lang="en-US" sz="1200" b="0" i="0" u="none" strike="noStrike" kern="1200" cap="none" dirty="0">
                <a:solidFill>
                  <a:schemeClr val="dk1"/>
                </a:solidFill>
                <a:effectLst/>
                <a:latin typeface="Arial"/>
                <a:ea typeface="Arial"/>
                <a:cs typeface="Arial"/>
                <a:sym typeface="Arial"/>
              </a:rPr>
              <a:t> de </a:t>
            </a:r>
            <a:r>
              <a:rPr lang="en-US" sz="1200" b="0" i="0" u="none" strike="noStrike" kern="1200" cap="none" dirty="0" err="1">
                <a:solidFill>
                  <a:schemeClr val="dk1"/>
                </a:solidFill>
                <a:effectLst/>
                <a:latin typeface="Arial"/>
                <a:ea typeface="Arial"/>
                <a:cs typeface="Arial"/>
                <a:sym typeface="Arial"/>
              </a:rPr>
              <a:t>uno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en</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uno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diciendo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cómo</a:t>
            </a:r>
            <a:r>
              <a:rPr lang="en-US" sz="1200" b="0" i="0" u="none" strike="noStrike" kern="1200" cap="none" dirty="0">
                <a:solidFill>
                  <a:schemeClr val="dk1"/>
                </a:solidFill>
                <a:effectLst/>
                <a:latin typeface="Arial"/>
                <a:ea typeface="Arial"/>
                <a:cs typeface="Arial"/>
                <a:sym typeface="Arial"/>
              </a:rPr>
              <a:t> se </a:t>
            </a:r>
            <a:r>
              <a:rPr lang="en-US" sz="1200" b="0" i="0" u="none" strike="noStrike" kern="1200" cap="none" dirty="0" err="1">
                <a:solidFill>
                  <a:schemeClr val="dk1"/>
                </a:solidFill>
                <a:effectLst/>
                <a:latin typeface="Arial"/>
                <a:ea typeface="Arial"/>
                <a:cs typeface="Arial"/>
                <a:sym typeface="Arial"/>
              </a:rPr>
              <a:t>llaman</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Repita</a:t>
            </a:r>
            <a:r>
              <a:rPr lang="en-US" sz="1200" b="0" i="0" u="none" strike="noStrike" kern="1200" cap="none" dirty="0">
                <a:solidFill>
                  <a:schemeClr val="dk1"/>
                </a:solidFill>
                <a:effectLst/>
                <a:latin typeface="Arial"/>
                <a:ea typeface="Arial"/>
                <a:cs typeface="Arial"/>
                <a:sym typeface="Arial"/>
              </a:rPr>
              <a:t> lo que el </a:t>
            </a:r>
            <a:r>
              <a:rPr lang="en-US" sz="1200" b="0" i="0" u="none" strike="noStrike" kern="1200" cap="none" dirty="0" err="1">
                <a:solidFill>
                  <a:schemeClr val="dk1"/>
                </a:solidFill>
                <a:effectLst/>
                <a:latin typeface="Arial"/>
                <a:ea typeface="Arial"/>
                <a:cs typeface="Arial"/>
                <a:sym typeface="Arial"/>
              </a:rPr>
              <a:t>niño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diga</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yañada</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información</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adicional</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Esto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es</a:t>
            </a:r>
            <a:r>
              <a:rPr lang="en-US" sz="1200" b="0" i="0" u="none" strike="noStrike" kern="1200" cap="none" dirty="0">
                <a:solidFill>
                  <a:schemeClr val="dk1"/>
                </a:solidFill>
                <a:effectLst/>
                <a:latin typeface="Arial"/>
                <a:ea typeface="Arial"/>
                <a:cs typeface="Arial"/>
                <a:sym typeface="Arial"/>
              </a:rPr>
              <a:t> un </a:t>
            </a:r>
            <a:r>
              <a:rPr lang="en-US" sz="1200" b="0" i="0" u="none" strike="noStrike" kern="1200" cap="none" dirty="0" err="1">
                <a:solidFill>
                  <a:schemeClr val="dk1"/>
                </a:solidFill>
                <a:effectLst/>
                <a:latin typeface="Arial"/>
                <a:ea typeface="Arial"/>
                <a:cs typeface="Arial"/>
                <a:sym typeface="Arial"/>
              </a:rPr>
              <a:t>peine</a:t>
            </a:r>
            <a:r>
              <a:rPr lang="en-US" sz="1200" b="0" i="0" u="none" strike="noStrike" kern="1200" cap="none" dirty="0">
                <a:solidFill>
                  <a:schemeClr val="dk1"/>
                </a:solidFill>
                <a:effectLst/>
                <a:latin typeface="Arial"/>
                <a:ea typeface="Arial"/>
                <a:cs typeface="Arial"/>
                <a:sym typeface="Arial"/>
              </a:rPr>
              <a:t>. Sara se </a:t>
            </a:r>
            <a:r>
              <a:rPr lang="en-US" sz="1200" b="0" i="0" u="none" strike="noStrike" kern="1200" cap="none" dirty="0" err="1">
                <a:solidFill>
                  <a:schemeClr val="dk1"/>
                </a:solidFill>
                <a:effectLst/>
                <a:latin typeface="Arial"/>
                <a:ea typeface="Arial"/>
                <a:cs typeface="Arial"/>
                <a:sym typeface="Arial"/>
              </a:rPr>
              <a:t>peina</a:t>
            </a:r>
            <a:r>
              <a:rPr lang="en-US" sz="1200" b="0" i="0" u="none" strike="noStrike" kern="1200" cap="none" dirty="0">
                <a:solidFill>
                  <a:schemeClr val="dk1"/>
                </a:solidFill>
                <a:effectLst/>
                <a:latin typeface="Arial"/>
                <a:ea typeface="Arial"/>
                <a:cs typeface="Arial"/>
                <a:sym typeface="Arial"/>
              </a:rPr>
              <a:t> el </a:t>
            </a:r>
            <a:r>
              <a:rPr lang="en-US" sz="1200" b="0" i="0" u="none" strike="noStrike" kern="1200" cap="none" dirty="0" err="1">
                <a:solidFill>
                  <a:schemeClr val="dk1"/>
                </a:solidFill>
                <a:effectLst/>
                <a:latin typeface="Arial"/>
                <a:ea typeface="Arial"/>
                <a:cs typeface="Arial"/>
                <a:sym typeface="Arial"/>
              </a:rPr>
              <a:t>cabello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Saque</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los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objetos</a:t>
            </a:r>
            <a:r>
              <a:rPr lang="en-US" sz="1200" b="0" i="0" u="none" strike="noStrike" kern="1200" cap="none" dirty="0">
                <a:solidFill>
                  <a:schemeClr val="dk1"/>
                </a:solidFill>
                <a:effectLst/>
                <a:latin typeface="Arial"/>
                <a:ea typeface="Arial"/>
                <a:cs typeface="Arial"/>
                <a:sym typeface="Arial"/>
              </a:rPr>
              <a:t> del </a:t>
            </a:r>
            <a:r>
              <a:rPr lang="en-US" sz="1200" b="0" i="0" u="none" strike="noStrike" kern="1200" cap="none" dirty="0" err="1">
                <a:solidFill>
                  <a:schemeClr val="dk1"/>
                </a:solidFill>
                <a:effectLst/>
                <a:latin typeface="Arial"/>
                <a:ea typeface="Arial"/>
                <a:cs typeface="Arial"/>
                <a:sym typeface="Arial"/>
              </a:rPr>
              <a:t>cubo</a:t>
            </a:r>
            <a:r>
              <a:rPr lang="en-US" sz="1200" b="0" i="0" u="none" strike="noStrike" kern="1200" cap="none" dirty="0">
                <a:solidFill>
                  <a:schemeClr val="dk1"/>
                </a:solidFill>
                <a:effectLst/>
                <a:latin typeface="Arial"/>
                <a:ea typeface="Arial"/>
                <a:cs typeface="Arial"/>
                <a:sym typeface="Arial"/>
              </a:rPr>
              <a:t> y </a:t>
            </a:r>
            <a:r>
              <a:rPr lang="en-US" sz="1200" b="0" i="0" u="none" strike="noStrike" kern="1200" cap="none" dirty="0" err="1">
                <a:solidFill>
                  <a:schemeClr val="dk1"/>
                </a:solidFill>
                <a:effectLst/>
                <a:latin typeface="Arial"/>
                <a:ea typeface="Arial"/>
                <a:cs typeface="Arial"/>
                <a:sym typeface="Arial"/>
              </a:rPr>
              <a:t>ayude</a:t>
            </a:r>
            <a:r>
              <a:rPr lang="en-US" sz="1200" b="0" i="0" u="none" strike="noStrike" kern="1200" cap="none" dirty="0">
                <a:solidFill>
                  <a:schemeClr val="dk1"/>
                </a:solidFill>
                <a:effectLst/>
                <a:latin typeface="Arial"/>
                <a:ea typeface="Arial"/>
                <a:cs typeface="Arial"/>
                <a:sym typeface="Arial"/>
              </a:rPr>
              <a:t> al </a:t>
            </a:r>
            <a:r>
              <a:rPr lang="en-US" sz="1200" b="0" i="0" u="none" strike="noStrike" kern="1200" cap="none" dirty="0" err="1">
                <a:solidFill>
                  <a:schemeClr val="dk1"/>
                </a:solidFill>
                <a:effectLst/>
                <a:latin typeface="Arial"/>
                <a:ea typeface="Arial"/>
                <a:cs typeface="Arial"/>
                <a:sym typeface="Arial"/>
              </a:rPr>
              <a:t>niño</a:t>
            </a:r>
            <a:r>
              <a:rPr lang="en-US" sz="1200" b="0" i="0" u="none" strike="noStrike" kern="1200" cap="none" dirty="0">
                <a:solidFill>
                  <a:schemeClr val="dk1"/>
                </a:solidFill>
                <a:effectLst/>
                <a:latin typeface="Arial"/>
                <a:ea typeface="Arial"/>
                <a:cs typeface="Arial"/>
                <a:sym typeface="Arial"/>
              </a:rPr>
              <a:t> a </a:t>
            </a:r>
            <a:r>
              <a:rPr lang="en-US" sz="1200" b="0" i="0" u="none" strike="noStrike" kern="1200" cap="none" dirty="0" err="1">
                <a:solidFill>
                  <a:schemeClr val="dk1"/>
                </a:solidFill>
                <a:effectLst/>
                <a:latin typeface="Arial"/>
                <a:ea typeface="Arial"/>
                <a:cs typeface="Arial"/>
                <a:sym typeface="Arial"/>
              </a:rPr>
              <a:t>agruparlos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por</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categoría</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ropa</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alimentos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artículos</a:t>
            </a:r>
            <a:r>
              <a:rPr lang="en-US" sz="1200" b="0" i="0" u="none" strike="noStrike" kern="1200" cap="none" dirty="0">
                <a:solidFill>
                  <a:schemeClr val="dk1"/>
                </a:solidFill>
                <a:effectLst/>
                <a:latin typeface="Arial"/>
                <a:ea typeface="Arial"/>
                <a:cs typeface="Arial"/>
                <a:sym typeface="Arial"/>
              </a:rPr>
              <a:t> para </a:t>
            </a:r>
            <a:r>
              <a:rPr lang="en-US" sz="1200" b="0" i="0" u="none" strike="noStrike" kern="1200" cap="none" dirty="0" err="1">
                <a:solidFill>
                  <a:schemeClr val="dk1"/>
                </a:solidFill>
                <a:effectLst/>
                <a:latin typeface="Arial"/>
                <a:ea typeface="Arial"/>
                <a:cs typeface="Arial"/>
                <a:sym typeface="Arial"/>
              </a:rPr>
              <a:t>dibujar</a:t>
            </a:r>
            <a:r>
              <a:rPr lang="en-US" sz="1200" b="0" i="0" u="none" strike="noStrike" kern="1200" cap="none" dirty="0">
                <a:solidFill>
                  <a:schemeClr val="dk1"/>
                </a:solidFill>
                <a:effectLst/>
                <a:latin typeface="Arial"/>
                <a:ea typeface="Arial"/>
                <a:cs typeface="Arial"/>
                <a:sym typeface="Arial"/>
              </a:rPr>
              <a:t>, etc.).</a:t>
            </a:r>
          </a:p>
          <a:p>
            <a:r>
              <a:rPr lang="en-US" sz="1200" b="0" i="0" u="none" strike="noStrike" kern="1200" cap="none" dirty="0" err="1">
                <a:solidFill>
                  <a:schemeClr val="dk1"/>
                </a:solidFill>
                <a:effectLst/>
                <a:latin typeface="Arial"/>
                <a:ea typeface="Arial"/>
                <a:cs typeface="Arial"/>
                <a:sym typeface="Arial"/>
              </a:rPr>
              <a:t>Recorte</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fotos</a:t>
            </a:r>
            <a:r>
              <a:rPr lang="en-US" sz="1200" b="0" i="0" u="none" strike="noStrike" kern="1200" cap="none" dirty="0">
                <a:solidFill>
                  <a:schemeClr val="dk1"/>
                </a:solidFill>
                <a:effectLst/>
                <a:latin typeface="Arial"/>
                <a:ea typeface="Arial"/>
                <a:cs typeface="Arial"/>
                <a:sym typeface="Arial"/>
              </a:rPr>
              <a:t> de </a:t>
            </a:r>
            <a:r>
              <a:rPr lang="en-US" sz="1200" b="0" i="0" u="none" strike="noStrike" kern="1200" cap="none" dirty="0" err="1">
                <a:solidFill>
                  <a:schemeClr val="dk1"/>
                </a:solidFill>
                <a:effectLst/>
                <a:latin typeface="Arial"/>
                <a:ea typeface="Arial"/>
                <a:cs typeface="Arial"/>
                <a:sym typeface="Arial"/>
              </a:rPr>
              <a:t>revistas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viejas</a:t>
            </a:r>
            <a:r>
              <a:rPr lang="en-US" sz="1200" b="0" i="0" u="none" strike="noStrike" kern="1200" cap="none" dirty="0">
                <a:solidFill>
                  <a:schemeClr val="dk1"/>
                </a:solidFill>
                <a:effectLst/>
                <a:latin typeface="Arial"/>
                <a:ea typeface="Arial"/>
                <a:cs typeface="Arial"/>
                <a:sym typeface="Arial"/>
              </a:rPr>
              <a:t> y </a:t>
            </a:r>
            <a:r>
              <a:rPr lang="en-US" sz="1200" b="0" i="0" u="none" strike="noStrike" kern="1200" cap="none" dirty="0" err="1">
                <a:solidFill>
                  <a:schemeClr val="dk1"/>
                </a:solidFill>
                <a:effectLst/>
                <a:latin typeface="Arial"/>
                <a:ea typeface="Arial"/>
                <a:cs typeface="Arial"/>
                <a:sym typeface="Arial"/>
              </a:rPr>
              <a:t>haga</a:t>
            </a:r>
            <a:r>
              <a:rPr lang="en-US" sz="1200" b="0" i="0" u="none" strike="noStrike" kern="1200" cap="none" dirty="0">
                <a:solidFill>
                  <a:schemeClr val="dk1"/>
                </a:solidFill>
                <a:effectLst/>
                <a:latin typeface="Arial"/>
                <a:ea typeface="Arial"/>
                <a:cs typeface="Arial"/>
                <a:sym typeface="Arial"/>
              </a:rPr>
              <a:t> un </a:t>
            </a:r>
            <a:r>
              <a:rPr lang="en-US" sz="1200" b="0" i="0" u="none" strike="noStrike" kern="1200" cap="none" dirty="0" err="1">
                <a:solidFill>
                  <a:schemeClr val="dk1"/>
                </a:solidFill>
                <a:effectLst/>
                <a:latin typeface="Arial"/>
                <a:ea typeface="Arial"/>
                <a:cs typeface="Arial"/>
                <a:sym typeface="Arial"/>
              </a:rPr>
              <a:t>álbum</a:t>
            </a:r>
            <a:r>
              <a:rPr lang="en-US" sz="1200" b="0" i="0" u="none" strike="noStrike" kern="1200" cap="none" dirty="0">
                <a:solidFill>
                  <a:schemeClr val="dk1"/>
                </a:solidFill>
                <a:effectLst/>
                <a:latin typeface="Arial"/>
                <a:ea typeface="Arial"/>
                <a:cs typeface="Arial"/>
                <a:sym typeface="Arial"/>
              </a:rPr>
              <a:t> de </a:t>
            </a:r>
            <a:r>
              <a:rPr lang="en-US" sz="1200" b="0" i="0" u="none" strike="noStrike" kern="1200" cap="none" dirty="0" err="1">
                <a:solidFill>
                  <a:schemeClr val="dk1"/>
                </a:solidFill>
                <a:effectLst/>
                <a:latin typeface="Arial"/>
                <a:ea typeface="Arial"/>
                <a:cs typeface="Arial"/>
                <a:sym typeface="Arial"/>
              </a:rPr>
              <a:t>objetos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familiares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Ayude</a:t>
            </a:r>
            <a:r>
              <a:rPr lang="en-US" sz="1200" b="0" i="0" u="none" strike="noStrike" kern="1200" cap="none" dirty="0">
                <a:solidFill>
                  <a:schemeClr val="dk1"/>
                </a:solidFill>
                <a:effectLst/>
                <a:latin typeface="Arial"/>
                <a:ea typeface="Arial"/>
                <a:cs typeface="Arial"/>
                <a:sym typeface="Arial"/>
              </a:rPr>
              <a:t> al </a:t>
            </a:r>
            <a:r>
              <a:rPr lang="en-US" sz="1200" b="0" i="0" u="none" strike="noStrike" kern="1200" cap="none" dirty="0" err="1">
                <a:solidFill>
                  <a:schemeClr val="dk1"/>
                </a:solidFill>
                <a:effectLst/>
                <a:latin typeface="Arial"/>
                <a:ea typeface="Arial"/>
                <a:cs typeface="Arial"/>
                <a:sym typeface="Arial"/>
              </a:rPr>
              <a:t>niño</a:t>
            </a:r>
            <a:r>
              <a:rPr lang="en-US" sz="1200" b="0" i="0" u="none" strike="noStrike" kern="1200" cap="none" dirty="0">
                <a:solidFill>
                  <a:schemeClr val="dk1"/>
                </a:solidFill>
                <a:effectLst/>
                <a:latin typeface="Arial"/>
                <a:ea typeface="Arial"/>
                <a:cs typeface="Arial"/>
                <a:sym typeface="Arial"/>
              </a:rPr>
              <a:t> a </a:t>
            </a:r>
            <a:r>
              <a:rPr lang="en-US" sz="1200" b="0" i="0" u="none" strike="noStrike" kern="1200" cap="none" dirty="0" err="1">
                <a:solidFill>
                  <a:schemeClr val="dk1"/>
                </a:solidFill>
                <a:effectLst/>
                <a:latin typeface="Arial"/>
                <a:ea typeface="Arial"/>
                <a:cs typeface="Arial"/>
                <a:sym typeface="Arial"/>
              </a:rPr>
              <a:t>pegar</a:t>
            </a:r>
            <a:r>
              <a:rPr lang="en-US" sz="1200" b="0" i="0" u="none" strike="noStrike" kern="1200" cap="none" dirty="0">
                <a:solidFill>
                  <a:schemeClr val="dk1"/>
                </a:solidFill>
                <a:effectLst/>
                <a:latin typeface="Arial"/>
                <a:ea typeface="Arial"/>
                <a:cs typeface="Arial"/>
                <a:sym typeface="Arial"/>
              </a:rPr>
              <a:t> las </a:t>
            </a:r>
            <a:r>
              <a:rPr lang="en-US" sz="1200" b="0" i="0" u="none" strike="noStrike" kern="1200" cap="none" dirty="0" err="1">
                <a:solidFill>
                  <a:schemeClr val="dk1"/>
                </a:solidFill>
                <a:effectLst/>
                <a:latin typeface="Arial"/>
                <a:ea typeface="Arial"/>
                <a:cs typeface="Arial"/>
                <a:sym typeface="Arial"/>
              </a:rPr>
              <a:t>fotos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en</a:t>
            </a:r>
            <a:r>
              <a:rPr lang="en-US" sz="1200" b="0" i="0" u="none" strike="noStrike" kern="1200" cap="none" dirty="0">
                <a:solidFill>
                  <a:schemeClr val="dk1"/>
                </a:solidFill>
                <a:effectLst/>
                <a:latin typeface="Arial"/>
                <a:ea typeface="Arial"/>
                <a:cs typeface="Arial"/>
                <a:sym typeface="Arial"/>
              </a:rPr>
              <a:t> el </a:t>
            </a:r>
            <a:r>
              <a:rPr lang="en-US" sz="1200" b="0" i="0" u="none" strike="noStrike" kern="1200" cap="none" dirty="0" err="1">
                <a:solidFill>
                  <a:schemeClr val="dk1"/>
                </a:solidFill>
                <a:effectLst/>
                <a:latin typeface="Arial"/>
                <a:ea typeface="Arial"/>
                <a:cs typeface="Arial"/>
                <a:sym typeface="Arial"/>
              </a:rPr>
              <a:t>álbum</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Practiquen</a:t>
            </a:r>
            <a:r>
              <a:rPr lang="en-US" sz="1200" b="0" i="0" u="none" strike="noStrike" kern="1200" cap="none" dirty="0">
                <a:solidFill>
                  <a:schemeClr val="dk1"/>
                </a:solidFill>
                <a:effectLst/>
                <a:latin typeface="Arial"/>
                <a:ea typeface="Arial"/>
                <a:cs typeface="Arial"/>
                <a:sym typeface="Arial"/>
              </a:rPr>
              <a:t> a </a:t>
            </a:r>
            <a:r>
              <a:rPr lang="en-US" sz="1200" b="0" i="0" u="none" strike="noStrike" kern="1200" cap="none" dirty="0" err="1">
                <a:solidFill>
                  <a:schemeClr val="dk1"/>
                </a:solidFill>
                <a:effectLst/>
                <a:latin typeface="Arial"/>
                <a:ea typeface="Arial"/>
                <a:cs typeface="Arial"/>
                <a:sym typeface="Arial"/>
              </a:rPr>
              <a:t>nombrar</a:t>
            </a:r>
            <a:r>
              <a:rPr lang="en-US" sz="1200" b="0" i="0" u="none" strike="noStrike" kern="1200" cap="none" dirty="0">
                <a:solidFill>
                  <a:schemeClr val="dk1"/>
                </a:solidFill>
                <a:effectLst/>
                <a:latin typeface="Arial"/>
                <a:ea typeface="Arial"/>
                <a:cs typeface="Arial"/>
                <a:sym typeface="Arial"/>
              </a:rPr>
              <a:t> lo que </a:t>
            </a:r>
            <a:r>
              <a:rPr lang="en-US" sz="1200" b="0" i="0" u="none" strike="noStrike" kern="1200" cap="none" dirty="0" err="1">
                <a:solidFill>
                  <a:schemeClr val="dk1"/>
                </a:solidFill>
                <a:effectLst/>
                <a:latin typeface="Arial"/>
                <a:ea typeface="Arial"/>
                <a:cs typeface="Arial"/>
                <a:sym typeface="Arial"/>
              </a:rPr>
              <a:t>ilustran</a:t>
            </a:r>
            <a:r>
              <a:rPr lang="en-US" sz="1200" b="0" i="0" u="none" strike="noStrike" kern="1200" cap="none" dirty="0">
                <a:solidFill>
                  <a:schemeClr val="dk1"/>
                </a:solidFill>
                <a:effectLst/>
                <a:latin typeface="Arial"/>
                <a:ea typeface="Arial"/>
                <a:cs typeface="Arial"/>
                <a:sym typeface="Arial"/>
              </a:rPr>
              <a:t> las </a:t>
            </a:r>
            <a:r>
              <a:rPr lang="en-US" sz="1200" b="0" i="0" u="none" strike="noStrike" kern="1200" cap="none" dirty="0" err="1">
                <a:solidFill>
                  <a:schemeClr val="dk1"/>
                </a:solidFill>
                <a:effectLst/>
                <a:latin typeface="Arial"/>
                <a:ea typeface="Arial"/>
                <a:cs typeface="Arial"/>
                <a:sym typeface="Arial"/>
              </a:rPr>
              <a:t>fotos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usando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gestos</a:t>
            </a:r>
            <a:r>
              <a:rPr lang="en-US" sz="1200" b="0" i="0" u="none" strike="noStrike" kern="1200" cap="none" dirty="0">
                <a:solidFill>
                  <a:schemeClr val="dk1"/>
                </a:solidFill>
                <a:effectLst/>
                <a:latin typeface="Arial"/>
                <a:ea typeface="Arial"/>
                <a:cs typeface="Arial"/>
                <a:sym typeface="Arial"/>
              </a:rPr>
              <a:t> y palabras para </a:t>
            </a:r>
            <a:r>
              <a:rPr lang="en-US" sz="1200" b="0" i="0" u="none" strike="noStrike" kern="1200" cap="none" dirty="0" err="1">
                <a:solidFill>
                  <a:schemeClr val="dk1"/>
                </a:solidFill>
                <a:effectLst/>
                <a:latin typeface="Arial"/>
                <a:ea typeface="Arial"/>
                <a:cs typeface="Arial"/>
                <a:sym typeface="Arial"/>
              </a:rPr>
              <a:t>demostrar</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cómo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usar</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los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objetos</a:t>
            </a:r>
            <a:r>
              <a:rPr lang="en-US" sz="1200" b="0" i="0" u="none" strike="noStrike" kern="1200" cap="none" dirty="0">
                <a:solidFill>
                  <a:schemeClr val="dk1"/>
                </a:solidFill>
                <a:effectLst/>
                <a:latin typeface="Arial"/>
                <a:ea typeface="Arial"/>
                <a:cs typeface="Arial"/>
                <a:sym typeface="Arial"/>
              </a:rPr>
              <a:t>.</a:t>
            </a:r>
          </a:p>
          <a:p>
            <a:r>
              <a:rPr lang="en-US" sz="1200" b="0" i="0" u="none" strike="noStrike" kern="1200" cap="none" dirty="0" err="1">
                <a:solidFill>
                  <a:schemeClr val="dk1"/>
                </a:solidFill>
                <a:effectLst/>
                <a:latin typeface="Arial"/>
                <a:ea typeface="Arial"/>
                <a:cs typeface="Arial"/>
                <a:sym typeface="Arial"/>
              </a:rPr>
              <a:t>Miren</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fotos</a:t>
            </a:r>
            <a:r>
              <a:rPr lang="en-US" sz="1200" b="0" i="0" u="none" strike="noStrike" kern="1200" cap="none" dirty="0">
                <a:solidFill>
                  <a:schemeClr val="dk1"/>
                </a:solidFill>
                <a:effectLst/>
                <a:latin typeface="Arial"/>
                <a:ea typeface="Arial"/>
                <a:cs typeface="Arial"/>
                <a:sym typeface="Arial"/>
              </a:rPr>
              <a:t> de la </a:t>
            </a:r>
            <a:r>
              <a:rPr lang="en-US" sz="1200" b="0" i="0" u="none" strike="noStrike" kern="1200" cap="none" dirty="0" err="1">
                <a:solidFill>
                  <a:schemeClr val="dk1"/>
                </a:solidFill>
                <a:effectLst/>
                <a:latin typeface="Arial"/>
                <a:ea typeface="Arial"/>
                <a:cs typeface="Arial"/>
                <a:sym typeface="Arial"/>
              </a:rPr>
              <a:t>familia</a:t>
            </a:r>
            <a:r>
              <a:rPr lang="en-US" sz="1200" b="0" i="0" u="none" strike="noStrike" kern="1200" cap="none" dirty="0">
                <a:solidFill>
                  <a:schemeClr val="dk1"/>
                </a:solidFill>
                <a:effectLst/>
                <a:latin typeface="Arial"/>
                <a:ea typeface="Arial"/>
                <a:cs typeface="Arial"/>
                <a:sym typeface="Arial"/>
              </a:rPr>
              <a:t> e </a:t>
            </a:r>
            <a:r>
              <a:rPr lang="en-US" sz="1200" b="0" i="0" u="none" strike="noStrike" kern="1200" cap="none" dirty="0" err="1">
                <a:solidFill>
                  <a:schemeClr val="dk1"/>
                </a:solidFill>
                <a:effectLst/>
                <a:latin typeface="Arial"/>
                <a:ea typeface="Arial"/>
                <a:cs typeface="Arial"/>
                <a:sym typeface="Arial"/>
              </a:rPr>
              <a:t>indiquen</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quién</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aparece</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en</a:t>
            </a:r>
            <a:r>
              <a:rPr lang="en-US" sz="1200" b="0" i="0" u="none" strike="noStrike" kern="1200" cap="none" dirty="0">
                <a:solidFill>
                  <a:schemeClr val="dk1"/>
                </a:solidFill>
                <a:effectLst/>
                <a:latin typeface="Arial"/>
                <a:ea typeface="Arial"/>
                <a:cs typeface="Arial"/>
                <a:sym typeface="Arial"/>
              </a:rPr>
              <a:t> las </a:t>
            </a:r>
            <a:r>
              <a:rPr lang="en-US" sz="1200" b="0" i="0" u="none" strike="noStrike" kern="1200" cap="none" dirty="0" err="1">
                <a:solidFill>
                  <a:schemeClr val="dk1"/>
                </a:solidFill>
                <a:effectLst/>
                <a:latin typeface="Arial"/>
                <a:ea typeface="Arial"/>
                <a:cs typeface="Arial"/>
                <a:sym typeface="Arial"/>
              </a:rPr>
              <a:t>mismas</a:t>
            </a:r>
            <a:r>
              <a:rPr lang="en-US" sz="1200" b="0" i="0" u="none" strike="noStrike" kern="1200" cap="none" dirty="0">
                <a:solidFill>
                  <a:schemeClr val="dk1"/>
                </a:solidFill>
                <a:effectLst/>
                <a:latin typeface="Arial"/>
                <a:ea typeface="Arial"/>
                <a:cs typeface="Arial"/>
                <a:sym typeface="Arial"/>
              </a:rPr>
              <a:t>. Use </a:t>
            </a:r>
            <a:r>
              <a:rPr lang="en-US" sz="1200" b="0" i="0" u="none" strike="noStrike" kern="1200" cap="none" dirty="0" err="1">
                <a:solidFill>
                  <a:schemeClr val="dk1"/>
                </a:solidFill>
                <a:effectLst/>
                <a:latin typeface="Arial"/>
                <a:ea typeface="Arial"/>
                <a:cs typeface="Arial"/>
                <a:sym typeface="Arial"/>
              </a:rPr>
              <a:t>frases</a:t>
            </a:r>
            <a:r>
              <a:rPr lang="en-US" sz="1200" b="0" i="0" u="none" strike="noStrike" kern="1200" cap="none" dirty="0">
                <a:solidFill>
                  <a:schemeClr val="dk1"/>
                </a:solidFill>
                <a:effectLst/>
                <a:latin typeface="Arial"/>
                <a:ea typeface="Arial"/>
                <a:cs typeface="Arial"/>
                <a:sym typeface="Arial"/>
              </a:rPr>
              <a:t> y </a:t>
            </a:r>
            <a:r>
              <a:rPr lang="en-US" sz="1200" b="0" i="0" u="none" strike="noStrike" kern="1200" cap="none" dirty="0" err="1">
                <a:solidFill>
                  <a:schemeClr val="dk1"/>
                </a:solidFill>
                <a:effectLst/>
                <a:latin typeface="Arial"/>
                <a:ea typeface="Arial"/>
                <a:cs typeface="Arial"/>
                <a:sym typeface="Arial"/>
              </a:rPr>
              <a:t>oraciones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sencillas</a:t>
            </a:r>
            <a:r>
              <a:rPr lang="en-US" sz="1200" b="0" i="0" u="none" strike="noStrike" kern="1200" cap="none" dirty="0">
                <a:solidFill>
                  <a:schemeClr val="dk1"/>
                </a:solidFill>
                <a:effectLst/>
                <a:latin typeface="Arial"/>
                <a:ea typeface="Arial"/>
                <a:cs typeface="Arial"/>
                <a:sym typeface="Arial"/>
              </a:rPr>
              <a:t> para </a:t>
            </a:r>
            <a:r>
              <a:rPr lang="en-US" sz="1200" b="0" i="0" u="none" strike="noStrike" kern="1200" cap="none" dirty="0" err="1">
                <a:solidFill>
                  <a:schemeClr val="dk1"/>
                </a:solidFill>
                <a:effectLst/>
                <a:latin typeface="Arial"/>
                <a:ea typeface="Arial"/>
                <a:cs typeface="Arial"/>
                <a:sym typeface="Arial"/>
              </a:rPr>
              <a:t>describir</a:t>
            </a:r>
            <a:r>
              <a:rPr lang="en-US" sz="1200" b="0" i="0" u="none" strike="noStrike" kern="1200" cap="none" dirty="0">
                <a:solidFill>
                  <a:schemeClr val="dk1"/>
                </a:solidFill>
                <a:effectLst/>
                <a:latin typeface="Arial"/>
                <a:ea typeface="Arial"/>
                <a:cs typeface="Arial"/>
                <a:sym typeface="Arial"/>
              </a:rPr>
              <a:t> lo que </a:t>
            </a:r>
            <a:r>
              <a:rPr lang="en-US" sz="1200" b="0" i="0" u="none" strike="noStrike" kern="1200" cap="none" dirty="0" err="1">
                <a:solidFill>
                  <a:schemeClr val="dk1"/>
                </a:solidFill>
                <a:effectLst/>
                <a:latin typeface="Arial"/>
                <a:ea typeface="Arial"/>
                <a:cs typeface="Arial"/>
                <a:sym typeface="Arial"/>
              </a:rPr>
              <a:t>ilustran</a:t>
            </a:r>
            <a:r>
              <a:rPr lang="en-US" sz="1200" b="0" i="0" u="none" strike="noStrike" kern="1200" cap="none" dirty="0">
                <a:solidFill>
                  <a:schemeClr val="dk1"/>
                </a:solidFill>
                <a:effectLst/>
                <a:latin typeface="Arial"/>
                <a:ea typeface="Arial"/>
                <a:cs typeface="Arial"/>
                <a:sym typeface="Arial"/>
              </a:rPr>
              <a:t> las </a:t>
            </a:r>
            <a:r>
              <a:rPr lang="en-US" sz="1200" b="0" i="0" u="none" strike="noStrike" kern="1200" cap="none" dirty="0" err="1">
                <a:solidFill>
                  <a:schemeClr val="dk1"/>
                </a:solidFill>
                <a:effectLst/>
                <a:latin typeface="Arial"/>
                <a:ea typeface="Arial"/>
                <a:cs typeface="Arial"/>
                <a:sym typeface="Arial"/>
              </a:rPr>
              <a:t>fotos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ej</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Raúl</a:t>
            </a:r>
            <a:r>
              <a:rPr lang="en-US" sz="1200" b="0" i="0" u="none" strike="noStrike" kern="1200" cap="none" dirty="0">
                <a:solidFill>
                  <a:schemeClr val="dk1"/>
                </a:solidFill>
                <a:effectLst/>
                <a:latin typeface="Arial"/>
                <a:ea typeface="Arial"/>
                <a:cs typeface="Arial"/>
                <a:sym typeface="Arial"/>
              </a:rPr>
              <a:t> nada </a:t>
            </a:r>
            <a:r>
              <a:rPr lang="en-US" sz="1200" b="0" i="0" u="none" strike="noStrike" kern="1200" cap="none" dirty="0" err="1">
                <a:solidFill>
                  <a:schemeClr val="dk1"/>
                </a:solidFill>
                <a:effectLst/>
                <a:latin typeface="Arial"/>
                <a:ea typeface="Arial"/>
                <a:cs typeface="Arial"/>
                <a:sym typeface="Arial"/>
              </a:rPr>
              <a:t>en</a:t>
            </a:r>
            <a:r>
              <a:rPr lang="en-US" sz="1200" b="0" i="0" u="none" strike="noStrike" kern="1200" cap="none" dirty="0">
                <a:solidFill>
                  <a:schemeClr val="dk1"/>
                </a:solidFill>
                <a:effectLst/>
                <a:latin typeface="Arial"/>
                <a:ea typeface="Arial"/>
                <a:cs typeface="Arial"/>
                <a:sym typeface="Arial"/>
              </a:rPr>
              <a:t> la </a:t>
            </a:r>
            <a:r>
              <a:rPr lang="en-US" sz="1200" b="0" i="0" u="none" strike="noStrike" kern="1200" cap="none" dirty="0" err="1">
                <a:solidFill>
                  <a:schemeClr val="dk1"/>
                </a:solidFill>
                <a:effectLst/>
                <a:latin typeface="Arial"/>
                <a:ea typeface="Arial"/>
                <a:cs typeface="Arial"/>
                <a:sym typeface="Arial"/>
              </a:rPr>
              <a:t>piscina</a:t>
            </a:r>
            <a:r>
              <a:rPr lang="en-US" sz="1200" b="0" i="0" u="none" strike="noStrike" kern="1200" cap="none" dirty="0">
                <a:solidFill>
                  <a:schemeClr val="dk1"/>
                </a:solidFill>
                <a:effectLst/>
                <a:latin typeface="Arial"/>
                <a:ea typeface="Arial"/>
                <a:cs typeface="Arial"/>
                <a:sym typeface="Arial"/>
              </a:rPr>
              <a:t>").</a:t>
            </a:r>
          </a:p>
          <a:p>
            <a:r>
              <a:rPr lang="en-US" sz="1200" b="0" i="0" u="none" strike="noStrike" kern="1200" cap="none" dirty="0" err="1">
                <a:solidFill>
                  <a:schemeClr val="dk1"/>
                </a:solidFill>
                <a:effectLst/>
                <a:latin typeface="Arial"/>
                <a:ea typeface="Arial"/>
                <a:cs typeface="Arial"/>
                <a:sym typeface="Arial"/>
              </a:rPr>
              <a:t>Escriba</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frases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sencillas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debajo</a:t>
            </a:r>
            <a:r>
              <a:rPr lang="en-US" sz="1200" b="0" i="0" u="none" strike="noStrike" kern="1200" cap="none" dirty="0">
                <a:solidFill>
                  <a:schemeClr val="dk1"/>
                </a:solidFill>
                <a:effectLst/>
                <a:latin typeface="Arial"/>
                <a:ea typeface="Arial"/>
                <a:cs typeface="Arial"/>
                <a:sym typeface="Arial"/>
              </a:rPr>
              <a:t> de las </a:t>
            </a:r>
            <a:r>
              <a:rPr lang="en-US" sz="1200" b="0" i="0" u="none" strike="noStrike" kern="1200" cap="none" dirty="0" err="1">
                <a:solidFill>
                  <a:schemeClr val="dk1"/>
                </a:solidFill>
                <a:effectLst/>
                <a:latin typeface="Arial"/>
                <a:ea typeface="Arial"/>
                <a:cs typeface="Arial"/>
                <a:sym typeface="Arial"/>
              </a:rPr>
              <a:t>fotos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describiendo</a:t>
            </a:r>
            <a:r>
              <a:rPr lang="en-US" sz="1200" b="0" i="0" u="none" strike="noStrike" kern="1200" cap="none" dirty="0">
                <a:solidFill>
                  <a:schemeClr val="dk1"/>
                </a:solidFill>
                <a:effectLst/>
                <a:latin typeface="Arial"/>
                <a:ea typeface="Arial"/>
                <a:cs typeface="Arial"/>
                <a:sym typeface="Arial"/>
              </a:rPr>
              <a:t> lo que </a:t>
            </a:r>
            <a:r>
              <a:rPr lang="en-US" sz="1200" b="0" i="0" u="none" strike="noStrike" kern="1200" cap="none" dirty="0" err="1">
                <a:solidFill>
                  <a:schemeClr val="dk1"/>
                </a:solidFill>
                <a:effectLst/>
                <a:latin typeface="Arial"/>
                <a:ea typeface="Arial"/>
                <a:cs typeface="Arial"/>
                <a:sym typeface="Arial"/>
              </a:rPr>
              <a:t>ilustran</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Por</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ejemplo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Puedo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nadar</a:t>
            </a:r>
            <a:r>
              <a:rPr lang="en-US" sz="1200" b="0" i="0" u="none" strike="noStrike" kern="1200" cap="none" dirty="0">
                <a:solidFill>
                  <a:schemeClr val="dk1"/>
                </a:solidFill>
                <a:effectLst/>
                <a:latin typeface="Arial"/>
                <a:ea typeface="Arial"/>
                <a:cs typeface="Arial"/>
                <a:sym typeface="Arial"/>
              </a:rPr>
              <a:t>", o "</a:t>
            </a:r>
            <a:r>
              <a:rPr lang="en-US" sz="1200" b="0" i="0" u="none" strike="noStrike" kern="1200" cap="none" dirty="0" err="1">
                <a:solidFill>
                  <a:schemeClr val="dk1"/>
                </a:solidFill>
                <a:effectLst/>
                <a:latin typeface="Arial"/>
                <a:ea typeface="Arial"/>
                <a:cs typeface="Arial"/>
                <a:sym typeface="Arial"/>
              </a:rPr>
              <a:t>Feliz</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cumpleaños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papi</a:t>
            </a:r>
            <a:r>
              <a:rPr lang="en-US" sz="1200" b="0" i="0" u="none" strike="noStrike" kern="1200" cap="none" dirty="0">
                <a:solidFill>
                  <a:schemeClr val="dk1"/>
                </a:solidFill>
                <a:effectLst/>
                <a:latin typeface="Arial"/>
                <a:ea typeface="Arial"/>
                <a:cs typeface="Arial"/>
                <a:sym typeface="Arial"/>
              </a:rPr>
              <a:t>". El </a:t>
            </a:r>
            <a:r>
              <a:rPr lang="en-US" sz="1200" b="0" i="0" u="none" strike="noStrike" kern="1200" cap="none" dirty="0" err="1">
                <a:solidFill>
                  <a:schemeClr val="dk1"/>
                </a:solidFill>
                <a:effectLst/>
                <a:latin typeface="Arial"/>
                <a:ea typeface="Arial"/>
                <a:cs typeface="Arial"/>
                <a:sym typeface="Arial"/>
              </a:rPr>
              <a:t>niño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comenzará</a:t>
            </a:r>
            <a:r>
              <a:rPr lang="en-US" sz="1200" b="0" i="0" u="none" strike="noStrike" kern="1200" cap="none" dirty="0">
                <a:solidFill>
                  <a:schemeClr val="dk1"/>
                </a:solidFill>
                <a:effectLst/>
                <a:latin typeface="Arial"/>
                <a:ea typeface="Arial"/>
                <a:cs typeface="Arial"/>
                <a:sym typeface="Arial"/>
              </a:rPr>
              <a:t> a </a:t>
            </a:r>
            <a:r>
              <a:rPr lang="en-US" sz="1200" b="0" i="0" u="none" strike="noStrike" kern="1200" cap="none" dirty="0" err="1">
                <a:solidFill>
                  <a:schemeClr val="dk1"/>
                </a:solidFill>
                <a:effectLst/>
                <a:latin typeface="Arial"/>
                <a:ea typeface="Arial"/>
                <a:cs typeface="Arial"/>
                <a:sym typeface="Arial"/>
              </a:rPr>
              <a:t>entender</a:t>
            </a:r>
            <a:r>
              <a:rPr lang="en-US" sz="1200" b="0" i="0" u="none" strike="noStrike" kern="1200" cap="none" dirty="0">
                <a:solidFill>
                  <a:schemeClr val="dk1"/>
                </a:solidFill>
                <a:effectLst/>
                <a:latin typeface="Arial"/>
                <a:ea typeface="Arial"/>
                <a:cs typeface="Arial"/>
                <a:sym typeface="Arial"/>
              </a:rPr>
              <a:t> que la </a:t>
            </a:r>
            <a:r>
              <a:rPr lang="en-US" sz="1200" b="0" i="0" u="none" strike="noStrike" kern="1200" cap="none" dirty="0" err="1">
                <a:solidFill>
                  <a:schemeClr val="dk1"/>
                </a:solidFill>
                <a:effectLst/>
                <a:latin typeface="Arial"/>
                <a:ea typeface="Arial"/>
                <a:cs typeface="Arial"/>
                <a:sym typeface="Arial"/>
              </a:rPr>
              <a:t>lectura</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es</a:t>
            </a:r>
            <a:r>
              <a:rPr lang="en-US" sz="1200" b="0" i="0" u="none" strike="noStrike" kern="1200" cap="none" dirty="0">
                <a:solidFill>
                  <a:schemeClr val="dk1"/>
                </a:solidFill>
                <a:effectLst/>
                <a:latin typeface="Arial"/>
                <a:ea typeface="Arial"/>
                <a:cs typeface="Arial"/>
                <a:sym typeface="Arial"/>
              </a:rPr>
              <a:t> la expression </a:t>
            </a:r>
            <a:r>
              <a:rPr lang="en-US" sz="1200" b="0" i="0" u="none" strike="noStrike" kern="1200" cap="none" dirty="0" err="1">
                <a:solidFill>
                  <a:schemeClr val="dk1"/>
                </a:solidFill>
                <a:effectLst/>
                <a:latin typeface="Arial"/>
                <a:ea typeface="Arial"/>
                <a:cs typeface="Arial"/>
                <a:sym typeface="Arial"/>
              </a:rPr>
              <a:t>escrita</a:t>
            </a:r>
            <a:r>
              <a:rPr lang="en-US" sz="1200" b="0" i="0" u="none" strike="noStrike" kern="1200" cap="none" dirty="0">
                <a:solidFill>
                  <a:schemeClr val="dk1"/>
                </a:solidFill>
                <a:effectLst/>
                <a:latin typeface="Arial"/>
                <a:ea typeface="Arial"/>
                <a:cs typeface="Arial"/>
                <a:sym typeface="Arial"/>
              </a:rPr>
              <a:t> del </a:t>
            </a:r>
            <a:r>
              <a:rPr lang="en-US" sz="1200" b="0" i="0" u="none" strike="noStrike" kern="1200" cap="none" dirty="0" err="1">
                <a:solidFill>
                  <a:schemeClr val="dk1"/>
                </a:solidFill>
                <a:effectLst/>
                <a:latin typeface="Arial"/>
                <a:ea typeface="Arial"/>
                <a:cs typeface="Arial"/>
                <a:sym typeface="Arial"/>
              </a:rPr>
              <a:t>lenguaje</a:t>
            </a:r>
            <a:r>
              <a:rPr lang="en-US" sz="1200" b="0" i="0" u="none" strike="noStrike" kern="1200" cap="none" dirty="0">
                <a:solidFill>
                  <a:schemeClr val="dk1"/>
                </a:solidFill>
                <a:effectLst/>
                <a:latin typeface="Arial"/>
                <a:ea typeface="Arial"/>
                <a:cs typeface="Arial"/>
                <a:sym typeface="Arial"/>
              </a:rPr>
              <a:t> oral.</a:t>
            </a:r>
          </a:p>
          <a:p>
            <a:r>
              <a:rPr lang="en-US" sz="1200" b="0" i="0" u="none" strike="noStrike" kern="1200" cap="none" dirty="0" err="1">
                <a:solidFill>
                  <a:schemeClr val="dk1"/>
                </a:solidFill>
                <a:effectLst/>
                <a:latin typeface="Arial"/>
                <a:ea typeface="Arial"/>
                <a:cs typeface="Arial"/>
                <a:sym typeface="Arial"/>
              </a:rPr>
              <a:t>Haga</a:t>
            </a:r>
            <a:r>
              <a:rPr lang="en-US" sz="1200" b="0" i="0" u="none" strike="noStrike" kern="1200" cap="none" dirty="0">
                <a:solidFill>
                  <a:schemeClr val="dk1"/>
                </a:solidFill>
                <a:effectLst/>
                <a:latin typeface="Arial"/>
                <a:ea typeface="Arial"/>
                <a:cs typeface="Arial"/>
                <a:sym typeface="Arial"/>
              </a:rPr>
              <a:t> que el </a:t>
            </a:r>
            <a:r>
              <a:rPr lang="en-US" sz="1200" b="0" i="0" u="none" strike="noStrike" kern="1200" cap="none" dirty="0" err="1">
                <a:solidFill>
                  <a:schemeClr val="dk1"/>
                </a:solidFill>
                <a:effectLst/>
                <a:latin typeface="Arial"/>
                <a:ea typeface="Arial"/>
                <a:cs typeface="Arial"/>
                <a:sym typeface="Arial"/>
              </a:rPr>
              <a:t>niño</a:t>
            </a:r>
            <a:r>
              <a:rPr lang="en-US" sz="1200" b="0" i="0" u="none" strike="noStrike" kern="1200" cap="none" dirty="0">
                <a:solidFill>
                  <a:schemeClr val="dk1"/>
                </a:solidFill>
                <a:effectLst/>
                <a:latin typeface="Arial"/>
                <a:ea typeface="Arial"/>
                <a:cs typeface="Arial"/>
                <a:sym typeface="Arial"/>
              </a:rPr>
              <a:t> tome </a:t>
            </a:r>
            <a:r>
              <a:rPr lang="en-US" sz="1200" b="0" i="0" u="none" strike="noStrike" kern="1200" cap="none" dirty="0" err="1">
                <a:solidFill>
                  <a:schemeClr val="dk1"/>
                </a:solidFill>
                <a:effectLst/>
                <a:latin typeface="Arial"/>
                <a:ea typeface="Arial"/>
                <a:cs typeface="Arial"/>
                <a:sym typeface="Arial"/>
              </a:rPr>
              <a:t>decisiones</a:t>
            </a:r>
            <a:r>
              <a:rPr lang="en-US" sz="1200" b="0" i="0" u="none" strike="noStrike" kern="1200" cap="none" dirty="0">
                <a:solidFill>
                  <a:schemeClr val="dk1"/>
                </a:solidFill>
                <a:effectLst/>
                <a:latin typeface="Arial"/>
                <a:ea typeface="Arial"/>
                <a:cs typeface="Arial"/>
                <a:sym typeface="Arial"/>
              </a:rPr>
              <a:t> al </a:t>
            </a:r>
            <a:r>
              <a:rPr lang="en-US" sz="1200" b="0" i="0" u="none" strike="noStrike" kern="1200" cap="none" dirty="0" err="1">
                <a:solidFill>
                  <a:schemeClr val="dk1"/>
                </a:solidFill>
                <a:effectLst/>
                <a:latin typeface="Arial"/>
                <a:ea typeface="Arial"/>
                <a:cs typeface="Arial"/>
                <a:sym typeface="Arial"/>
              </a:rPr>
              <a:t>contestar</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preguntas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en</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vez</a:t>
            </a:r>
            <a:r>
              <a:rPr lang="en-US" sz="1200" b="0" i="0" u="none" strike="noStrike" kern="1200" cap="none" dirty="0">
                <a:solidFill>
                  <a:schemeClr val="dk1"/>
                </a:solidFill>
                <a:effectLst/>
                <a:latin typeface="Arial"/>
                <a:ea typeface="Arial"/>
                <a:cs typeface="Arial"/>
                <a:sym typeface="Arial"/>
              </a:rPr>
              <a:t> de </a:t>
            </a:r>
            <a:r>
              <a:rPr lang="en-US" sz="1200" b="0" i="0" u="none" strike="noStrike" kern="1200" cap="none" dirty="0" err="1">
                <a:solidFill>
                  <a:schemeClr val="dk1"/>
                </a:solidFill>
                <a:effectLst/>
                <a:latin typeface="Arial"/>
                <a:ea typeface="Arial"/>
                <a:cs typeface="Arial"/>
                <a:sym typeface="Arial"/>
              </a:rPr>
              <a:t>hacer</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preguntas</a:t>
            </a:r>
            <a:r>
              <a:rPr lang="en-US" sz="1200" b="0" i="0" u="none" strike="noStrike" kern="1200" cap="none" dirty="0">
                <a:solidFill>
                  <a:schemeClr val="dk1"/>
                </a:solidFill>
                <a:effectLst/>
                <a:latin typeface="Arial"/>
                <a:ea typeface="Arial"/>
                <a:cs typeface="Arial"/>
                <a:sym typeface="Arial"/>
              </a:rPr>
              <a:t> que </a:t>
            </a:r>
            <a:r>
              <a:rPr lang="en-US" sz="1200" b="0" i="0" u="none" strike="noStrike" kern="1200" cap="none" dirty="0" err="1">
                <a:solidFill>
                  <a:schemeClr val="dk1"/>
                </a:solidFill>
                <a:effectLst/>
                <a:latin typeface="Arial"/>
                <a:ea typeface="Arial"/>
                <a:cs typeface="Arial"/>
                <a:sym typeface="Arial"/>
              </a:rPr>
              <a:t>pueda</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contestar</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simplemente</a:t>
            </a:r>
            <a:r>
              <a:rPr lang="en-US" sz="1200" b="0" i="0" u="none" strike="noStrike" kern="1200" cap="none" dirty="0">
                <a:solidFill>
                  <a:schemeClr val="dk1"/>
                </a:solidFill>
                <a:effectLst/>
                <a:latin typeface="Arial"/>
                <a:ea typeface="Arial"/>
                <a:cs typeface="Arial"/>
                <a:sym typeface="Arial"/>
              </a:rPr>
              <a:t> con un "</a:t>
            </a:r>
            <a:r>
              <a:rPr lang="en-US" sz="1200" b="0" i="0" u="none" strike="noStrike" kern="1200" cap="none" dirty="0" err="1">
                <a:solidFill>
                  <a:schemeClr val="dk1"/>
                </a:solidFill>
                <a:effectLst/>
                <a:latin typeface="Arial"/>
                <a:ea typeface="Arial"/>
                <a:cs typeface="Arial"/>
                <a:sym typeface="Arial"/>
              </a:rPr>
              <a:t>sí</a:t>
            </a:r>
            <a:r>
              <a:rPr lang="en-US" sz="1200" b="0" i="0" u="none" strike="noStrike" kern="1200" cap="none" dirty="0">
                <a:solidFill>
                  <a:schemeClr val="dk1"/>
                </a:solidFill>
                <a:effectLst/>
                <a:latin typeface="Arial"/>
                <a:ea typeface="Arial"/>
                <a:cs typeface="Arial"/>
                <a:sym typeface="Arial"/>
              </a:rPr>
              <a:t>" o un "no". </a:t>
            </a:r>
            <a:r>
              <a:rPr lang="en-US" sz="1200" b="0" i="0" u="none" strike="noStrike" kern="1200" cap="none" dirty="0" err="1">
                <a:solidFill>
                  <a:schemeClr val="dk1"/>
                </a:solidFill>
                <a:effectLst/>
                <a:latin typeface="Arial"/>
                <a:ea typeface="Arial"/>
                <a:cs typeface="Arial"/>
                <a:sym typeface="Arial"/>
              </a:rPr>
              <a:t>Por</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ejemplo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pregunte</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Quieres</a:t>
            </a:r>
            <a:r>
              <a:rPr lang="en-US" sz="1200" b="0" i="0" u="none" strike="noStrike" kern="1200" cap="none" dirty="0">
                <a:solidFill>
                  <a:schemeClr val="dk1"/>
                </a:solidFill>
                <a:effectLst/>
                <a:latin typeface="Arial"/>
                <a:ea typeface="Arial"/>
                <a:cs typeface="Arial"/>
                <a:sym typeface="Arial"/>
              </a:rPr>
              <a:t> un </a:t>
            </a:r>
            <a:r>
              <a:rPr lang="en-US" sz="1200" b="0" i="0" u="none" strike="noStrike" kern="1200" cap="none" dirty="0" err="1">
                <a:solidFill>
                  <a:schemeClr val="dk1"/>
                </a:solidFill>
                <a:effectLst/>
                <a:latin typeface="Arial"/>
                <a:ea typeface="Arial"/>
                <a:cs typeface="Arial"/>
                <a:sym typeface="Arial"/>
              </a:rPr>
              <a:t>vaso</a:t>
            </a:r>
            <a:r>
              <a:rPr lang="en-US" sz="1200" b="0" i="0" u="none" strike="noStrike" kern="1200" cap="none" dirty="0">
                <a:solidFill>
                  <a:schemeClr val="dk1"/>
                </a:solidFill>
                <a:effectLst/>
                <a:latin typeface="Arial"/>
                <a:ea typeface="Arial"/>
                <a:cs typeface="Arial"/>
                <a:sym typeface="Arial"/>
              </a:rPr>
              <a:t> de </a:t>
            </a:r>
            <a:r>
              <a:rPr lang="en-US" sz="1200" b="0" i="0" u="none" strike="noStrike" kern="1200" cap="none" dirty="0" err="1">
                <a:solidFill>
                  <a:schemeClr val="dk1"/>
                </a:solidFill>
                <a:effectLst/>
                <a:latin typeface="Arial"/>
                <a:ea typeface="Arial"/>
                <a:cs typeface="Arial"/>
                <a:sym typeface="Arial"/>
              </a:rPr>
              <a:t>agua</a:t>
            </a:r>
            <a:r>
              <a:rPr lang="en-US" sz="1200" b="0" i="0" u="none" strike="noStrike" kern="1200" cap="none" dirty="0">
                <a:solidFill>
                  <a:schemeClr val="dk1"/>
                </a:solidFill>
                <a:effectLst/>
                <a:latin typeface="Arial"/>
                <a:ea typeface="Arial"/>
                <a:cs typeface="Arial"/>
                <a:sym typeface="Arial"/>
              </a:rPr>
              <a:t> o un </a:t>
            </a:r>
            <a:r>
              <a:rPr lang="en-US" sz="1200" b="0" i="0" u="none" strike="noStrike" kern="1200" cap="none" dirty="0" err="1">
                <a:solidFill>
                  <a:schemeClr val="dk1"/>
                </a:solidFill>
                <a:effectLst/>
                <a:latin typeface="Arial"/>
                <a:ea typeface="Arial"/>
                <a:cs typeface="Arial"/>
                <a:sym typeface="Arial"/>
              </a:rPr>
              <a:t>vaso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deleche</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en</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vez</a:t>
            </a:r>
            <a:r>
              <a:rPr lang="en-US" sz="1200" b="0" i="0" u="none" strike="noStrike" kern="1200" cap="none" dirty="0">
                <a:solidFill>
                  <a:schemeClr val="dk1"/>
                </a:solidFill>
                <a:effectLst/>
                <a:latin typeface="Arial"/>
                <a:ea typeface="Arial"/>
                <a:cs typeface="Arial"/>
                <a:sym typeface="Arial"/>
              </a:rPr>
              <a:t> de </a:t>
            </a:r>
            <a:r>
              <a:rPr lang="en-US" sz="1200" b="0" i="0" u="none" strike="noStrike" kern="1200" cap="none" dirty="0" err="1">
                <a:solidFill>
                  <a:schemeClr val="dk1"/>
                </a:solidFill>
                <a:effectLst/>
                <a:latin typeface="Arial"/>
                <a:ea typeface="Arial"/>
                <a:cs typeface="Arial"/>
                <a:sym typeface="Arial"/>
              </a:rPr>
              <a:t>preguntar</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Quieres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leche</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Quieres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agua</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Asegúrese</a:t>
            </a:r>
            <a:r>
              <a:rPr lang="en-US" sz="1200" b="0" i="0" u="none" strike="noStrike" kern="1200" cap="none" dirty="0">
                <a:solidFill>
                  <a:schemeClr val="dk1"/>
                </a:solidFill>
                <a:effectLst/>
                <a:latin typeface="Arial"/>
                <a:ea typeface="Arial"/>
                <a:cs typeface="Arial"/>
                <a:sym typeface="Arial"/>
              </a:rPr>
              <a:t> de </a:t>
            </a:r>
            <a:r>
              <a:rPr lang="en-US" sz="1200" b="0" i="0" u="none" strike="noStrike" kern="1200" cap="none" dirty="0" err="1">
                <a:solidFill>
                  <a:schemeClr val="dk1"/>
                </a:solidFill>
                <a:effectLst/>
                <a:latin typeface="Arial"/>
                <a:ea typeface="Arial"/>
                <a:cs typeface="Arial"/>
                <a:sym typeface="Arial"/>
              </a:rPr>
              <a:t>esperar</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por</a:t>
            </a:r>
            <a:r>
              <a:rPr lang="en-US" sz="1200" b="0" i="0" u="none" strike="noStrike" kern="1200" cap="none" dirty="0">
                <a:solidFill>
                  <a:schemeClr val="dk1"/>
                </a:solidFill>
                <a:effectLst/>
                <a:latin typeface="Arial"/>
                <a:ea typeface="Arial"/>
                <a:cs typeface="Arial"/>
                <a:sym typeface="Arial"/>
              </a:rPr>
              <a:t> la </a:t>
            </a:r>
            <a:r>
              <a:rPr lang="en-US" sz="1200" b="0" i="0" u="none" strike="noStrike" kern="1200" cap="none" dirty="0" err="1">
                <a:solidFill>
                  <a:schemeClr val="dk1"/>
                </a:solidFill>
                <a:effectLst/>
                <a:latin typeface="Arial"/>
                <a:ea typeface="Arial"/>
                <a:cs typeface="Arial"/>
                <a:sym typeface="Arial"/>
              </a:rPr>
              <a:t>respuesta</a:t>
            </a:r>
            <a:r>
              <a:rPr lang="en-US" sz="1200" b="0" i="0" u="none" strike="noStrike" kern="1200" cap="none" dirty="0">
                <a:solidFill>
                  <a:schemeClr val="dk1"/>
                </a:solidFill>
                <a:effectLst/>
                <a:latin typeface="Arial"/>
                <a:ea typeface="Arial"/>
                <a:cs typeface="Arial"/>
                <a:sym typeface="Arial"/>
              </a:rPr>
              <a:t> y </a:t>
            </a:r>
            <a:r>
              <a:rPr lang="en-US" sz="1200" b="0" i="0" u="none" strike="noStrike" kern="1200" cap="none" dirty="0" err="1">
                <a:solidFill>
                  <a:schemeClr val="dk1"/>
                </a:solidFill>
                <a:effectLst/>
                <a:latin typeface="Arial"/>
                <a:ea typeface="Arial"/>
                <a:cs typeface="Arial"/>
                <a:sym typeface="Arial"/>
              </a:rPr>
              <a:t>aliente</a:t>
            </a:r>
            <a:r>
              <a:rPr lang="en-US" sz="1200" b="0" i="0" u="none" strike="noStrike" kern="1200" cap="none" dirty="0">
                <a:solidFill>
                  <a:schemeClr val="dk1"/>
                </a:solidFill>
                <a:effectLst/>
                <a:latin typeface="Arial"/>
                <a:ea typeface="Arial"/>
                <a:cs typeface="Arial"/>
                <a:sym typeface="Arial"/>
              </a:rPr>
              <a:t> al </a:t>
            </a:r>
            <a:r>
              <a:rPr lang="en-US" sz="1200" b="0" i="0" u="none" strike="noStrike" kern="1200" cap="none" dirty="0" err="1">
                <a:solidFill>
                  <a:schemeClr val="dk1"/>
                </a:solidFill>
                <a:effectLst/>
                <a:latin typeface="Arial"/>
                <a:ea typeface="Arial"/>
                <a:cs typeface="Arial"/>
                <a:sym typeface="Arial"/>
              </a:rPr>
              <a:t>niño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cuando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pueda</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comunicar</a:t>
            </a:r>
            <a:r>
              <a:rPr lang="en-US" sz="1200" b="0" i="0" u="none" strike="noStrike" kern="1200" cap="none" dirty="0">
                <a:solidFill>
                  <a:schemeClr val="dk1"/>
                </a:solidFill>
                <a:effectLst/>
                <a:latin typeface="Arial"/>
                <a:ea typeface="Arial"/>
                <a:cs typeface="Arial"/>
                <a:sym typeface="Arial"/>
              </a:rPr>
              <a:t> con </a:t>
            </a:r>
            <a:r>
              <a:rPr lang="en-US" sz="1200" b="0" i="0" u="none" strike="noStrike" kern="1200" cap="none" dirty="0" err="1">
                <a:solidFill>
                  <a:schemeClr val="dk1"/>
                </a:solidFill>
                <a:effectLst/>
                <a:latin typeface="Arial"/>
                <a:ea typeface="Arial"/>
                <a:cs typeface="Arial"/>
                <a:sym typeface="Arial"/>
              </a:rPr>
              <a:t>éxito</a:t>
            </a:r>
            <a:r>
              <a:rPr lang="en-US" sz="1200" b="0" i="0" u="none" strike="noStrike" kern="1200" cap="none" dirty="0">
                <a:solidFill>
                  <a:schemeClr val="dk1"/>
                </a:solidFill>
                <a:effectLst/>
                <a:latin typeface="Arial"/>
                <a:ea typeface="Arial"/>
                <a:cs typeface="Arial"/>
                <a:sym typeface="Arial"/>
              </a:rPr>
              <a:t> lo que </a:t>
            </a:r>
            <a:r>
              <a:rPr lang="en-US" sz="1200" b="0" i="0" u="none" strike="noStrike" kern="1200" cap="none" dirty="0" err="1">
                <a:solidFill>
                  <a:schemeClr val="dk1"/>
                </a:solidFill>
                <a:effectLst/>
                <a:latin typeface="Arial"/>
                <a:ea typeface="Arial"/>
                <a:cs typeface="Arial"/>
                <a:sym typeface="Arial"/>
              </a:rPr>
              <a:t>desea</a:t>
            </a:r>
            <a:r>
              <a:rPr lang="en-US" sz="1200" b="0" i="0" u="none" strike="noStrike" kern="1200" cap="none" dirty="0">
                <a:solidFill>
                  <a:schemeClr val="dk1"/>
                </a:solidFill>
                <a:effectLst/>
                <a:latin typeface="Arial"/>
                <a:ea typeface="Arial"/>
                <a:cs typeface="Arial"/>
                <a:sym typeface="Arial"/>
              </a:rPr>
              <a:t>: "Gracias </a:t>
            </a:r>
            <a:r>
              <a:rPr lang="en-US" sz="1200" b="0" i="0" u="none" strike="noStrike" kern="1200" cap="none" dirty="0" err="1">
                <a:solidFill>
                  <a:schemeClr val="dk1"/>
                </a:solidFill>
                <a:effectLst/>
                <a:latin typeface="Arial"/>
                <a:ea typeface="Arial"/>
                <a:cs typeface="Arial"/>
                <a:sym typeface="Arial"/>
              </a:rPr>
              <a:t>por</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decirle</a:t>
            </a:r>
            <a:r>
              <a:rPr lang="en-US" sz="1200" b="0" i="0" u="none" strike="noStrike" kern="1200" cap="none" dirty="0">
                <a:solidFill>
                  <a:schemeClr val="dk1"/>
                </a:solidFill>
                <a:effectLst/>
                <a:latin typeface="Arial"/>
                <a:ea typeface="Arial"/>
                <a:cs typeface="Arial"/>
                <a:sym typeface="Arial"/>
              </a:rPr>
              <a:t> a </a:t>
            </a:r>
            <a:r>
              <a:rPr lang="en-US" sz="1200" b="0" i="0" u="none" strike="noStrike" kern="1200" cap="none" dirty="0" err="1">
                <a:solidFill>
                  <a:schemeClr val="dk1"/>
                </a:solidFill>
                <a:effectLst/>
                <a:latin typeface="Arial"/>
                <a:ea typeface="Arial"/>
                <a:cs typeface="Arial"/>
                <a:sym typeface="Arial"/>
              </a:rPr>
              <a:t>mamita</a:t>
            </a:r>
            <a:r>
              <a:rPr lang="en-US" sz="1200" b="0" i="0" u="none" strike="noStrike" kern="1200" cap="none" dirty="0">
                <a:solidFill>
                  <a:schemeClr val="dk1"/>
                </a:solidFill>
                <a:effectLst/>
                <a:latin typeface="Arial"/>
                <a:ea typeface="Arial"/>
                <a:cs typeface="Arial"/>
                <a:sym typeface="Arial"/>
              </a:rPr>
              <a:t> lo que </a:t>
            </a:r>
            <a:r>
              <a:rPr lang="en-US" sz="1200" b="0" i="0" u="none" strike="noStrike" kern="1200" cap="none" dirty="0" err="1">
                <a:solidFill>
                  <a:schemeClr val="dk1"/>
                </a:solidFill>
                <a:effectLst/>
                <a:latin typeface="Arial"/>
                <a:ea typeface="Arial"/>
                <a:cs typeface="Arial"/>
                <a:sym typeface="Arial"/>
              </a:rPr>
              <a:t>quieres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Mamita</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te</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va</a:t>
            </a:r>
            <a:r>
              <a:rPr lang="en-US" sz="1200" b="0" i="0" u="none" strike="noStrike" kern="1200" cap="none" dirty="0">
                <a:solidFill>
                  <a:schemeClr val="dk1"/>
                </a:solidFill>
                <a:effectLst/>
                <a:latin typeface="Arial"/>
                <a:ea typeface="Arial"/>
                <a:cs typeface="Arial"/>
                <a:sym typeface="Arial"/>
              </a:rPr>
              <a:t> a </a:t>
            </a:r>
            <a:r>
              <a:rPr lang="en-US" sz="1200" b="0" i="0" u="none" strike="noStrike" kern="1200" cap="none" dirty="0" err="1">
                <a:solidFill>
                  <a:schemeClr val="dk1"/>
                </a:solidFill>
                <a:effectLst/>
                <a:latin typeface="Arial"/>
                <a:ea typeface="Arial"/>
                <a:cs typeface="Arial"/>
                <a:sym typeface="Arial"/>
              </a:rPr>
              <a:t>dar</a:t>
            </a:r>
            <a:r>
              <a:rPr lang="en-US" sz="1200" b="0" i="0" u="none" strike="noStrike" kern="1200" cap="none" dirty="0">
                <a:solidFill>
                  <a:schemeClr val="dk1"/>
                </a:solidFill>
                <a:effectLst/>
                <a:latin typeface="Arial"/>
                <a:ea typeface="Arial"/>
                <a:cs typeface="Arial"/>
                <a:sym typeface="Arial"/>
              </a:rPr>
              <a:t> un </a:t>
            </a:r>
            <a:r>
              <a:rPr lang="en-US" sz="1200" b="0" i="0" u="none" strike="noStrike" kern="1200" cap="none" dirty="0" err="1">
                <a:solidFill>
                  <a:schemeClr val="dk1"/>
                </a:solidFill>
                <a:effectLst/>
                <a:latin typeface="Arial"/>
                <a:ea typeface="Arial"/>
                <a:cs typeface="Arial"/>
                <a:sym typeface="Arial"/>
              </a:rPr>
              <a:t>vaso</a:t>
            </a:r>
            <a:r>
              <a:rPr lang="en-US" sz="1200" b="0" i="0" u="none" strike="noStrike" kern="1200" cap="none" dirty="0">
                <a:solidFill>
                  <a:schemeClr val="dk1"/>
                </a:solidFill>
                <a:effectLst/>
                <a:latin typeface="Arial"/>
                <a:ea typeface="Arial"/>
                <a:cs typeface="Arial"/>
                <a:sym typeface="Arial"/>
              </a:rPr>
              <a:t> de </a:t>
            </a:r>
            <a:r>
              <a:rPr lang="en-US" sz="1200" b="0" i="0" u="none" strike="noStrike" kern="1200" cap="none" dirty="0" err="1">
                <a:solidFill>
                  <a:schemeClr val="dk1"/>
                </a:solidFill>
                <a:effectLst/>
                <a:latin typeface="Arial"/>
                <a:ea typeface="Arial"/>
                <a:cs typeface="Arial"/>
                <a:sym typeface="Arial"/>
              </a:rPr>
              <a:t>leche</a:t>
            </a:r>
            <a:r>
              <a:rPr lang="en-US" sz="1200" b="0" i="0" u="none" strike="noStrike" kern="1200" cap="none" dirty="0">
                <a:solidFill>
                  <a:schemeClr val="dk1"/>
                </a:solidFill>
                <a:effectLst/>
                <a:latin typeface="Arial"/>
                <a:ea typeface="Arial"/>
                <a:cs typeface="Arial"/>
                <a:sym typeface="Arial"/>
              </a:rPr>
              <a:t>".</a:t>
            </a:r>
          </a:p>
          <a:p>
            <a:r>
              <a:rPr lang="en-US" sz="1200" b="0" i="0" u="none" strike="noStrike" kern="1200" cap="none" dirty="0" err="1">
                <a:solidFill>
                  <a:schemeClr val="dk1"/>
                </a:solidFill>
                <a:effectLst/>
                <a:latin typeface="Arial"/>
                <a:ea typeface="Arial"/>
                <a:cs typeface="Arial"/>
                <a:sym typeface="Arial"/>
              </a:rPr>
              <a:t>Continúen</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cantando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canciones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jugando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juegos</a:t>
            </a:r>
            <a:r>
              <a:rPr lang="en-US" sz="1200" b="0" i="0" u="none" strike="noStrike" kern="1200" cap="none" dirty="0">
                <a:solidFill>
                  <a:schemeClr val="dk1"/>
                </a:solidFill>
                <a:effectLst/>
                <a:latin typeface="Arial"/>
                <a:ea typeface="Arial"/>
                <a:cs typeface="Arial"/>
                <a:sym typeface="Arial"/>
              </a:rPr>
              <a:t> con las </a:t>
            </a:r>
            <a:r>
              <a:rPr lang="en-US" sz="1200" b="0" i="0" u="none" strike="noStrike" kern="1200" cap="none" dirty="0" err="1">
                <a:solidFill>
                  <a:schemeClr val="dk1"/>
                </a:solidFill>
                <a:effectLst/>
                <a:latin typeface="Arial"/>
                <a:ea typeface="Arial"/>
                <a:cs typeface="Arial"/>
                <a:sym typeface="Arial"/>
              </a:rPr>
              <a:t>manos</a:t>
            </a:r>
            <a:r>
              <a:rPr lang="en-US" sz="1200" b="0" i="0" u="none" strike="noStrike" kern="1200" cap="none" dirty="0">
                <a:solidFill>
                  <a:schemeClr val="dk1"/>
                </a:solidFill>
                <a:effectLst/>
                <a:latin typeface="Arial"/>
                <a:ea typeface="Arial"/>
                <a:cs typeface="Arial"/>
                <a:sym typeface="Arial"/>
              </a:rPr>
              <a:t> y </a:t>
            </a:r>
            <a:r>
              <a:rPr lang="en-US" sz="1200" b="0" i="0" u="none" strike="noStrike" kern="1200" cap="none" dirty="0" err="1">
                <a:solidFill>
                  <a:schemeClr val="dk1"/>
                </a:solidFill>
                <a:effectLst/>
                <a:latin typeface="Arial"/>
                <a:ea typeface="Arial"/>
                <a:cs typeface="Arial"/>
                <a:sym typeface="Arial"/>
              </a:rPr>
              <a:t>los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dedos</a:t>
            </a:r>
            <a:r>
              <a:rPr lang="en-US" sz="1200" b="0" i="0" u="none" strike="noStrike" kern="1200" cap="none" dirty="0">
                <a:solidFill>
                  <a:schemeClr val="dk1"/>
                </a:solidFill>
                <a:effectLst/>
                <a:latin typeface="Arial"/>
                <a:ea typeface="Arial"/>
                <a:cs typeface="Arial"/>
                <a:sym typeface="Arial"/>
              </a:rPr>
              <a:t> ("Este </a:t>
            </a:r>
            <a:r>
              <a:rPr lang="en-US" sz="1200" b="0" i="0" u="none" strike="noStrike" kern="1200" cap="none" dirty="0" err="1">
                <a:solidFill>
                  <a:schemeClr val="dk1"/>
                </a:solidFill>
                <a:effectLst/>
                <a:latin typeface="Arial"/>
                <a:ea typeface="Arial"/>
                <a:cs typeface="Arial"/>
                <a:sym typeface="Arial"/>
              </a:rPr>
              <a:t>cerdito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fue</a:t>
            </a:r>
            <a:r>
              <a:rPr lang="en-US" sz="1200" b="0" i="0" u="none" strike="noStrike" kern="1200" cap="none" dirty="0">
                <a:solidFill>
                  <a:schemeClr val="dk1"/>
                </a:solidFill>
                <a:effectLst/>
                <a:latin typeface="Arial"/>
                <a:ea typeface="Arial"/>
                <a:cs typeface="Arial"/>
                <a:sym typeface="Arial"/>
              </a:rPr>
              <a:t> al </a:t>
            </a:r>
            <a:r>
              <a:rPr lang="en-US" sz="1200" b="0" i="0" u="none" strike="noStrike" kern="1200" cap="none" dirty="0" err="1">
                <a:solidFill>
                  <a:schemeClr val="dk1"/>
                </a:solidFill>
                <a:effectLst/>
                <a:latin typeface="Arial"/>
                <a:ea typeface="Arial"/>
                <a:cs typeface="Arial"/>
                <a:sym typeface="Arial"/>
              </a:rPr>
              <a:t>mercado</a:t>
            </a:r>
            <a:r>
              <a:rPr lang="en-US" sz="1200" b="0" i="0" u="none" strike="noStrike" kern="1200" cap="none" dirty="0">
                <a:solidFill>
                  <a:schemeClr val="dk1"/>
                </a:solidFill>
                <a:effectLst/>
                <a:latin typeface="Arial"/>
                <a:ea typeface="Arial"/>
                <a:cs typeface="Arial"/>
                <a:sym typeface="Arial"/>
              </a:rPr>
              <a:t>...") y </a:t>
            </a:r>
            <a:r>
              <a:rPr lang="en-US" sz="1200" b="0" i="0" u="none" strike="noStrike" kern="1200" cap="none" dirty="0" err="1">
                <a:solidFill>
                  <a:schemeClr val="dk1"/>
                </a:solidFill>
                <a:effectLst/>
                <a:latin typeface="Arial"/>
                <a:ea typeface="Arial"/>
                <a:cs typeface="Arial"/>
                <a:sym typeface="Arial"/>
              </a:rPr>
              <a:t>recitando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rimas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infantiles</a:t>
            </a:r>
            <a:r>
              <a:rPr lang="en-US" sz="1200" b="0" i="0" u="none" strike="noStrike" kern="1200" cap="none" dirty="0">
                <a:solidFill>
                  <a:schemeClr val="dk1"/>
                </a:solidFill>
                <a:effectLst/>
                <a:latin typeface="Arial"/>
                <a:ea typeface="Arial"/>
                <a:cs typeface="Arial"/>
                <a:sym typeface="Arial"/>
              </a:rPr>
              <a:t> ("Ada, la </a:t>
            </a:r>
            <a:r>
              <a:rPr lang="en-US" sz="1200" b="0" i="0" u="none" strike="noStrike" kern="1200" cap="none" dirty="0" err="1">
                <a:solidFill>
                  <a:schemeClr val="dk1"/>
                </a:solidFill>
                <a:effectLst/>
                <a:latin typeface="Arial"/>
                <a:ea typeface="Arial"/>
                <a:cs typeface="Arial"/>
                <a:sym typeface="Arial"/>
              </a:rPr>
              <a:t>desordenada</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Estos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juegos</a:t>
            </a:r>
            <a:r>
              <a:rPr lang="en-US" sz="1200" b="0" i="0" u="none" strike="noStrike" kern="1200" cap="none" dirty="0">
                <a:solidFill>
                  <a:schemeClr val="dk1"/>
                </a:solidFill>
                <a:effectLst/>
                <a:latin typeface="Arial"/>
                <a:ea typeface="Arial"/>
                <a:cs typeface="Arial"/>
                <a:sym typeface="Arial"/>
              </a:rPr>
              <a:t> y </a:t>
            </a:r>
            <a:r>
              <a:rPr lang="en-US" sz="1200" b="0" i="0" u="none" strike="noStrike" kern="1200" cap="none" dirty="0" err="1">
                <a:solidFill>
                  <a:schemeClr val="dk1"/>
                </a:solidFill>
                <a:effectLst/>
                <a:latin typeface="Arial"/>
                <a:ea typeface="Arial"/>
                <a:cs typeface="Arial"/>
                <a:sym typeface="Arial"/>
              </a:rPr>
              <a:t>canciones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enseñan</a:t>
            </a:r>
            <a:r>
              <a:rPr lang="en-US" sz="1200" b="0" i="0" u="none" strike="noStrike" kern="1200" cap="none" dirty="0">
                <a:solidFill>
                  <a:schemeClr val="dk1"/>
                </a:solidFill>
                <a:effectLst/>
                <a:latin typeface="Arial"/>
                <a:ea typeface="Arial"/>
                <a:cs typeface="Arial"/>
                <a:sym typeface="Arial"/>
              </a:rPr>
              <a:t> al </a:t>
            </a:r>
            <a:r>
              <a:rPr lang="en-US" sz="1200" b="0" i="0" u="none" strike="noStrike" kern="1200" cap="none" dirty="0" err="1">
                <a:solidFill>
                  <a:schemeClr val="dk1"/>
                </a:solidFill>
                <a:effectLst/>
                <a:latin typeface="Arial"/>
                <a:ea typeface="Arial"/>
                <a:cs typeface="Arial"/>
                <a:sym typeface="Arial"/>
              </a:rPr>
              <a:t>niño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sobre</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los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ritmos</a:t>
            </a:r>
            <a:r>
              <a:rPr lang="en-US" sz="1200" b="0" i="0" u="none" strike="noStrike" kern="1200" cap="none" dirty="0">
                <a:solidFill>
                  <a:schemeClr val="dk1"/>
                </a:solidFill>
                <a:effectLst/>
                <a:latin typeface="Arial"/>
                <a:ea typeface="Arial"/>
                <a:cs typeface="Arial"/>
                <a:sym typeface="Arial"/>
              </a:rPr>
              <a:t> y </a:t>
            </a:r>
            <a:r>
              <a:rPr lang="en-US" sz="1200" b="0" i="0" u="none" strike="noStrike" kern="1200" cap="none" dirty="0" err="1">
                <a:solidFill>
                  <a:schemeClr val="dk1"/>
                </a:solidFill>
                <a:effectLst/>
                <a:latin typeface="Arial"/>
                <a:ea typeface="Arial"/>
                <a:cs typeface="Arial"/>
                <a:sym typeface="Arial"/>
              </a:rPr>
              <a:t>sonidos</a:t>
            </a:r>
            <a:r>
              <a:rPr lang="en-US" sz="1200" b="0" i="0" u="none" strike="noStrike" kern="1200" cap="none" dirty="0">
                <a:solidFill>
                  <a:schemeClr val="dk1"/>
                </a:solidFill>
                <a:effectLst/>
                <a:latin typeface="Arial"/>
                <a:ea typeface="Arial"/>
                <a:cs typeface="Arial"/>
                <a:sym typeface="Arial"/>
              </a:rPr>
              <a:t> del </a:t>
            </a:r>
            <a:r>
              <a:rPr lang="en-US" sz="1200" b="0" i="0" u="none" strike="noStrike" kern="1200" cap="none" dirty="0" err="1">
                <a:solidFill>
                  <a:schemeClr val="dk1"/>
                </a:solidFill>
                <a:effectLst/>
                <a:latin typeface="Arial"/>
                <a:ea typeface="Arial"/>
                <a:cs typeface="Arial"/>
                <a:sym typeface="Arial"/>
              </a:rPr>
              <a:t>lenguaje</a:t>
            </a:r>
            <a:r>
              <a:rPr lang="en-US" sz="1200" b="0" i="0" u="none" strike="noStrike" kern="1200" cap="none" dirty="0">
                <a:solidFill>
                  <a:schemeClr val="dk1"/>
                </a:solidFill>
                <a:effectLst/>
                <a:latin typeface="Arial"/>
                <a:ea typeface="Arial"/>
                <a:cs typeface="Arial"/>
                <a:sym typeface="Arial"/>
              </a:rPr>
              <a:t>.</a:t>
            </a:r>
          </a:p>
          <a:p>
            <a:r>
              <a:rPr lang="en-US" sz="1200" b="0" i="0" u="none" strike="noStrike" kern="1200" cap="none" dirty="0" err="1">
                <a:solidFill>
                  <a:schemeClr val="dk1"/>
                </a:solidFill>
                <a:effectLst/>
                <a:latin typeface="Arial"/>
                <a:ea typeface="Arial"/>
                <a:cs typeface="Arial"/>
                <a:sym typeface="Arial"/>
              </a:rPr>
              <a:t>Reafirme</a:t>
            </a:r>
            <a:r>
              <a:rPr lang="en-US" sz="1200" b="0" i="0" u="none" strike="noStrike" kern="1200" cap="none" dirty="0">
                <a:solidFill>
                  <a:schemeClr val="dk1"/>
                </a:solidFill>
                <a:effectLst/>
                <a:latin typeface="Arial"/>
                <a:ea typeface="Arial"/>
                <a:cs typeface="Arial"/>
                <a:sym typeface="Arial"/>
              </a:rPr>
              <a:t> las </a:t>
            </a:r>
            <a:r>
              <a:rPr lang="en-US" sz="1200" b="0" i="0" u="none" strike="noStrike" kern="1200" cap="none" dirty="0" err="1">
                <a:solidFill>
                  <a:schemeClr val="dk1"/>
                </a:solidFill>
                <a:effectLst/>
                <a:latin typeface="Arial"/>
                <a:ea typeface="Arial"/>
                <a:cs typeface="Arial"/>
                <a:sym typeface="Arial"/>
              </a:rPr>
              <a:t>destrezas</a:t>
            </a:r>
            <a:r>
              <a:rPr lang="en-US" sz="1200" b="0" i="0" u="none" strike="noStrike" kern="1200" cap="none" dirty="0">
                <a:solidFill>
                  <a:schemeClr val="dk1"/>
                </a:solidFill>
                <a:effectLst/>
                <a:latin typeface="Arial"/>
                <a:ea typeface="Arial"/>
                <a:cs typeface="Arial"/>
                <a:sym typeface="Arial"/>
              </a:rPr>
              <a:t> de </a:t>
            </a:r>
            <a:r>
              <a:rPr lang="en-US" sz="1200" b="0" i="0" u="none" strike="noStrike" kern="1200" cap="none" dirty="0" err="1">
                <a:solidFill>
                  <a:schemeClr val="dk1"/>
                </a:solidFill>
                <a:effectLst/>
                <a:latin typeface="Arial"/>
                <a:ea typeface="Arial"/>
                <a:cs typeface="Arial"/>
                <a:sym typeface="Arial"/>
              </a:rPr>
              <a:t>comprensión</a:t>
            </a:r>
            <a:r>
              <a:rPr lang="en-US" sz="1200" b="0" i="0" u="none" strike="noStrike" kern="1200" cap="none" dirty="0">
                <a:solidFill>
                  <a:schemeClr val="dk1"/>
                </a:solidFill>
                <a:effectLst/>
                <a:latin typeface="Arial"/>
                <a:ea typeface="Arial"/>
                <a:cs typeface="Arial"/>
                <a:sym typeface="Arial"/>
              </a:rPr>
              <a:t> del </a:t>
            </a:r>
            <a:r>
              <a:rPr lang="en-US" sz="1200" b="0" i="0" u="none" strike="noStrike" kern="1200" cap="none" dirty="0" err="1">
                <a:solidFill>
                  <a:schemeClr val="dk1"/>
                </a:solidFill>
                <a:effectLst/>
                <a:latin typeface="Arial"/>
                <a:ea typeface="Arial"/>
                <a:cs typeface="Arial"/>
                <a:sym typeface="Arial"/>
              </a:rPr>
              <a:t>lenguaje</a:t>
            </a:r>
            <a:r>
              <a:rPr lang="en-US" sz="1200" b="0" i="0" u="none" strike="noStrike" kern="1200" cap="none" dirty="0">
                <a:solidFill>
                  <a:schemeClr val="dk1"/>
                </a:solidFill>
                <a:effectLst/>
                <a:latin typeface="Arial"/>
                <a:ea typeface="Arial"/>
                <a:cs typeface="Arial"/>
                <a:sym typeface="Arial"/>
              </a:rPr>
              <a:t> del </a:t>
            </a:r>
            <a:r>
              <a:rPr lang="en-US" sz="1200" b="0" i="0" u="none" strike="noStrike" kern="1200" cap="none" dirty="0" err="1">
                <a:solidFill>
                  <a:schemeClr val="dk1"/>
                </a:solidFill>
                <a:effectLst/>
                <a:latin typeface="Arial"/>
                <a:ea typeface="Arial"/>
                <a:cs typeface="Arial"/>
                <a:sym typeface="Arial"/>
              </a:rPr>
              <a:t>niño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jugando</a:t>
            </a:r>
            <a:r>
              <a:rPr lang="en-US" sz="1200" b="0" i="0" u="none" strike="noStrike" kern="1200" cap="none" dirty="0">
                <a:solidFill>
                  <a:schemeClr val="dk1"/>
                </a:solidFill>
                <a:effectLst/>
                <a:latin typeface="Arial"/>
                <a:ea typeface="Arial"/>
                <a:cs typeface="Arial"/>
                <a:sym typeface="Arial"/>
              </a:rPr>
              <a:t> a "</a:t>
            </a:r>
            <a:r>
              <a:rPr lang="en-US" sz="1200" b="0" i="0" u="none" strike="noStrike" kern="1200" cap="none" dirty="0" err="1">
                <a:solidFill>
                  <a:schemeClr val="dk1"/>
                </a:solidFill>
                <a:effectLst/>
                <a:latin typeface="Arial"/>
                <a:ea typeface="Arial"/>
                <a:cs typeface="Arial"/>
                <a:sym typeface="Arial"/>
              </a:rPr>
              <a:t>sí</a:t>
            </a:r>
            <a:r>
              <a:rPr lang="en-US" sz="1200" b="0" i="0" u="none" strike="noStrike" kern="1200" cap="none" dirty="0">
                <a:solidFill>
                  <a:schemeClr val="dk1"/>
                </a:solidFill>
                <a:effectLst/>
                <a:latin typeface="Arial"/>
                <a:ea typeface="Arial"/>
                <a:cs typeface="Arial"/>
                <a:sym typeface="Arial"/>
              </a:rPr>
              <a:t> o no": "¿</a:t>
            </a:r>
            <a:r>
              <a:rPr lang="en-US" sz="1200" b="0" i="0" u="none" strike="noStrike" kern="1200" cap="none" dirty="0" err="1">
                <a:solidFill>
                  <a:schemeClr val="dk1"/>
                </a:solidFill>
                <a:effectLst/>
                <a:latin typeface="Arial"/>
                <a:ea typeface="Arial"/>
                <a:cs typeface="Arial"/>
                <a:sym typeface="Arial"/>
              </a:rPr>
              <a:t>Eres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una</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niña</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Es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eso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una</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cebra</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Tellamas</a:t>
            </a:r>
            <a:r>
              <a:rPr lang="en-US" sz="1200" b="0" i="0" u="none" strike="noStrike" kern="1200" cap="none" dirty="0">
                <a:solidFill>
                  <a:schemeClr val="dk1"/>
                </a:solidFill>
                <a:effectLst/>
                <a:latin typeface="Arial"/>
                <a:ea typeface="Arial"/>
                <a:cs typeface="Arial"/>
                <a:sym typeface="Arial"/>
              </a:rPr>
              <a:t> Patricia?".</a:t>
            </a:r>
          </a:p>
          <a:p>
            <a:r>
              <a:rPr lang="en-US" dirty="0"/>
              <a:t/>
            </a:r>
            <a:br>
              <a:rPr lang="en-US" dirty="0"/>
            </a:br>
            <a:endParaRPr sz="1200" b="0" i="0" u="none" strike="noStrike" cap="none" dirty="0">
              <a:solidFill>
                <a:schemeClr val="dk1"/>
              </a:solidFill>
              <a:latin typeface="Arial"/>
              <a:ea typeface="Arial"/>
              <a:cs typeface="Arial"/>
              <a:sym typeface="Arial"/>
            </a:endParaRPr>
          </a:p>
        </p:txBody>
      </p:sp>
      <p:sp>
        <p:nvSpPr>
          <p:cNvPr id="104" name="Shape 104"/>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187882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3" name="Shape 103"/>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r>
              <a:rPr lang="en-US" sz="1200" b="0" i="0" u="none" strike="noStrike" kern="1200" cap="none" dirty="0">
                <a:solidFill>
                  <a:schemeClr val="dk1"/>
                </a:solidFill>
                <a:effectLst/>
                <a:latin typeface="Arial"/>
                <a:ea typeface="Arial"/>
                <a:cs typeface="Arial"/>
                <a:sym typeface="Arial"/>
              </a:rPr>
              <a:t>¿</a:t>
            </a:r>
            <a:r>
              <a:rPr lang="en-US" sz="1200" b="0" i="0" u="none" strike="noStrike" kern="1200" cap="none" dirty="0" err="1">
                <a:solidFill>
                  <a:schemeClr val="dk1"/>
                </a:solidFill>
                <a:effectLst/>
                <a:latin typeface="Arial"/>
                <a:ea typeface="Arial"/>
                <a:cs typeface="Arial"/>
                <a:sym typeface="Arial"/>
              </a:rPr>
              <a:t>Cómo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puedo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ayudar</a:t>
            </a:r>
            <a:r>
              <a:rPr lang="en-US" sz="1200" b="0" i="0" u="none" strike="noStrike" kern="1200" cap="none" dirty="0">
                <a:solidFill>
                  <a:schemeClr val="dk1"/>
                </a:solidFill>
                <a:effectLst/>
                <a:latin typeface="Arial"/>
                <a:ea typeface="Arial"/>
                <a:cs typeface="Arial"/>
                <a:sym typeface="Arial"/>
              </a:rPr>
              <a:t>?</a:t>
            </a:r>
          </a:p>
          <a:p>
            <a:endParaRPr lang="en-US" sz="1200" b="0" i="0" u="none" strike="noStrike" kern="1200" cap="none" dirty="0">
              <a:solidFill>
                <a:schemeClr val="dk1"/>
              </a:solidFill>
              <a:effectLst/>
              <a:latin typeface="Arial"/>
              <a:ea typeface="Arial"/>
              <a:cs typeface="Arial"/>
              <a:sym typeface="Arial"/>
            </a:endParaRPr>
          </a:p>
          <a:p>
            <a:r>
              <a:rPr lang="en-US" sz="1200" b="0" i="0" u="none" strike="noStrike" kern="1200" cap="none" dirty="0" err="1">
                <a:solidFill>
                  <a:schemeClr val="dk1"/>
                </a:solidFill>
                <a:effectLst/>
                <a:latin typeface="Arial"/>
                <a:ea typeface="Arial"/>
                <a:cs typeface="Arial"/>
                <a:sym typeface="Arial"/>
              </a:rPr>
              <a:t>Recorte</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fotos</a:t>
            </a:r>
            <a:r>
              <a:rPr lang="en-US" sz="1200" b="0" i="0" u="none" strike="noStrike" kern="1200" cap="none" dirty="0">
                <a:solidFill>
                  <a:schemeClr val="dk1"/>
                </a:solidFill>
                <a:effectLst/>
                <a:latin typeface="Arial"/>
                <a:ea typeface="Arial"/>
                <a:cs typeface="Arial"/>
                <a:sym typeface="Arial"/>
              </a:rPr>
              <a:t> de </a:t>
            </a:r>
            <a:r>
              <a:rPr lang="en-US" sz="1200" b="0" i="0" u="none" strike="noStrike" kern="1200" cap="none" dirty="0" err="1">
                <a:solidFill>
                  <a:schemeClr val="dk1"/>
                </a:solidFill>
                <a:effectLst/>
                <a:latin typeface="Arial"/>
                <a:ea typeface="Arial"/>
                <a:cs typeface="Arial"/>
                <a:sym typeface="Arial"/>
              </a:rPr>
              <a:t>catálogos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viejos</a:t>
            </a:r>
            <a:r>
              <a:rPr lang="en-US" sz="1200" b="0" i="0" u="none" strike="noStrike" kern="1200" cap="none" dirty="0">
                <a:solidFill>
                  <a:schemeClr val="dk1"/>
                </a:solidFill>
                <a:effectLst/>
                <a:latin typeface="Arial"/>
                <a:ea typeface="Arial"/>
                <a:cs typeface="Arial"/>
                <a:sym typeface="Arial"/>
              </a:rPr>
              <a:t>. Cree </a:t>
            </a:r>
            <a:r>
              <a:rPr lang="en-US" sz="1200" b="0" i="0" u="none" strike="noStrike" kern="1200" cap="none" dirty="0" err="1">
                <a:solidFill>
                  <a:schemeClr val="dk1"/>
                </a:solidFill>
                <a:effectLst/>
                <a:latin typeface="Arial"/>
                <a:ea typeface="Arial"/>
                <a:cs typeface="Arial"/>
                <a:sym typeface="Arial"/>
              </a:rPr>
              <a:t>ilustraciones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graciosas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pegando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partes</a:t>
            </a:r>
            <a:r>
              <a:rPr lang="en-US" sz="1200" b="0" i="0" u="none" strike="noStrike" kern="1200" cap="none" dirty="0">
                <a:solidFill>
                  <a:schemeClr val="dk1"/>
                </a:solidFill>
                <a:effectLst/>
                <a:latin typeface="Arial"/>
                <a:ea typeface="Arial"/>
                <a:cs typeface="Arial"/>
                <a:sym typeface="Arial"/>
              </a:rPr>
              <a:t> de </a:t>
            </a:r>
            <a:r>
              <a:rPr lang="en-US" sz="1200" b="0" i="0" u="none" strike="noStrike" kern="1200" cap="none" dirty="0" err="1">
                <a:solidFill>
                  <a:schemeClr val="dk1"/>
                </a:solidFill>
                <a:effectLst/>
                <a:latin typeface="Arial"/>
                <a:ea typeface="Arial"/>
                <a:cs typeface="Arial"/>
                <a:sym typeface="Arial"/>
              </a:rPr>
              <a:t>distintas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fotos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en</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composiciones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absurdas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Por</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ejemplo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pegue</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una</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foto</a:t>
            </a:r>
            <a:r>
              <a:rPr lang="en-US" sz="1200" b="0" i="0" u="none" strike="noStrike" kern="1200" cap="none" dirty="0">
                <a:solidFill>
                  <a:schemeClr val="dk1"/>
                </a:solidFill>
                <a:effectLst/>
                <a:latin typeface="Arial"/>
                <a:ea typeface="Arial"/>
                <a:cs typeface="Arial"/>
                <a:sym typeface="Arial"/>
              </a:rPr>
              <a:t> de un </a:t>
            </a:r>
            <a:r>
              <a:rPr lang="en-US" sz="1200" b="0" i="0" u="none" strike="noStrike" kern="1200" cap="none" dirty="0" err="1">
                <a:solidFill>
                  <a:schemeClr val="dk1"/>
                </a:solidFill>
                <a:effectLst/>
                <a:latin typeface="Arial"/>
                <a:ea typeface="Arial"/>
                <a:cs typeface="Arial"/>
                <a:sym typeface="Arial"/>
              </a:rPr>
              <a:t>perro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dentro</a:t>
            </a:r>
            <a:r>
              <a:rPr lang="en-US" sz="1200" b="0" i="0" u="none" strike="noStrike" kern="1200" cap="none" dirty="0">
                <a:solidFill>
                  <a:schemeClr val="dk1"/>
                </a:solidFill>
                <a:effectLst/>
                <a:latin typeface="Arial"/>
                <a:ea typeface="Arial"/>
                <a:cs typeface="Arial"/>
                <a:sym typeface="Arial"/>
              </a:rPr>
              <a:t> de un auto </a:t>
            </a:r>
            <a:r>
              <a:rPr lang="en-US" sz="1200" b="0" i="0" u="none" strike="noStrike" kern="1200" cap="none" dirty="0" err="1">
                <a:solidFill>
                  <a:schemeClr val="dk1"/>
                </a:solidFill>
                <a:effectLst/>
                <a:latin typeface="Arial"/>
                <a:ea typeface="Arial"/>
                <a:cs typeface="Arial"/>
                <a:sym typeface="Arial"/>
              </a:rPr>
              <a:t>como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si</a:t>
            </a:r>
            <a:r>
              <a:rPr lang="en-US" sz="1200" b="0" i="0" u="none" strike="noStrike" kern="1200" cap="none" dirty="0">
                <a:solidFill>
                  <a:schemeClr val="dk1"/>
                </a:solidFill>
                <a:effectLst/>
                <a:latin typeface="Arial"/>
                <a:ea typeface="Arial"/>
                <a:cs typeface="Arial"/>
                <a:sym typeface="Arial"/>
              </a:rPr>
              <a:t> el </a:t>
            </a:r>
            <a:r>
              <a:rPr lang="en-US" sz="1200" b="0" i="0" u="none" strike="noStrike" kern="1200" cap="none" dirty="0" err="1">
                <a:solidFill>
                  <a:schemeClr val="dk1"/>
                </a:solidFill>
                <a:effectLst/>
                <a:latin typeface="Arial"/>
                <a:ea typeface="Arial"/>
                <a:cs typeface="Arial"/>
                <a:sym typeface="Arial"/>
              </a:rPr>
              <a:t>perro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fuera</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conduciendo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Ayude</a:t>
            </a:r>
            <a:r>
              <a:rPr lang="en-US" sz="1200" b="0" i="0" u="none" strike="noStrike" kern="1200" cap="none" dirty="0">
                <a:solidFill>
                  <a:schemeClr val="dk1"/>
                </a:solidFill>
                <a:effectLst/>
                <a:latin typeface="Arial"/>
                <a:ea typeface="Arial"/>
                <a:cs typeface="Arial"/>
                <a:sym typeface="Arial"/>
              </a:rPr>
              <a:t> al </a:t>
            </a:r>
            <a:r>
              <a:rPr lang="en-US" sz="1200" b="0" i="0" u="none" strike="noStrike" kern="1200" cap="none" dirty="0" err="1">
                <a:solidFill>
                  <a:schemeClr val="dk1"/>
                </a:solidFill>
                <a:effectLst/>
                <a:latin typeface="Arial"/>
                <a:ea typeface="Arial"/>
                <a:cs typeface="Arial"/>
                <a:sym typeface="Arial"/>
              </a:rPr>
              <a:t>niño</a:t>
            </a:r>
            <a:r>
              <a:rPr lang="en-US" sz="1200" b="0" i="0" u="none" strike="noStrike" kern="1200" cap="none" dirty="0">
                <a:solidFill>
                  <a:schemeClr val="dk1"/>
                </a:solidFill>
                <a:effectLst/>
                <a:latin typeface="Arial"/>
                <a:ea typeface="Arial"/>
                <a:cs typeface="Arial"/>
                <a:sym typeface="Arial"/>
              </a:rPr>
              <a:t> a </a:t>
            </a:r>
            <a:r>
              <a:rPr lang="en-US" sz="1200" b="0" i="0" u="none" strike="noStrike" kern="1200" cap="none" dirty="0" err="1">
                <a:solidFill>
                  <a:schemeClr val="dk1"/>
                </a:solidFill>
                <a:effectLst/>
                <a:latin typeface="Arial"/>
                <a:ea typeface="Arial"/>
                <a:cs typeface="Arial"/>
                <a:sym typeface="Arial"/>
              </a:rPr>
              <a:t>explicar</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por</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qué</a:t>
            </a:r>
            <a:r>
              <a:rPr lang="en-US" sz="1200" b="0" i="0" u="none" strike="noStrike" kern="1200" cap="none" dirty="0">
                <a:solidFill>
                  <a:schemeClr val="dk1"/>
                </a:solidFill>
                <a:effectLst/>
                <a:latin typeface="Arial"/>
                <a:ea typeface="Arial"/>
                <a:cs typeface="Arial"/>
                <a:sym typeface="Arial"/>
              </a:rPr>
              <a:t> la </a:t>
            </a:r>
            <a:r>
              <a:rPr lang="en-US" sz="1200" b="0" i="0" u="none" strike="noStrike" kern="1200" cap="none" dirty="0" err="1">
                <a:solidFill>
                  <a:schemeClr val="dk1"/>
                </a:solidFill>
                <a:effectLst/>
                <a:latin typeface="Arial"/>
                <a:ea typeface="Arial"/>
                <a:cs typeface="Arial"/>
                <a:sym typeface="Arial"/>
              </a:rPr>
              <a:t>foto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es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absurda</a:t>
            </a:r>
            <a:r>
              <a:rPr lang="en-US" sz="1200" b="0" i="0" u="none" strike="noStrike" kern="1200" cap="none" dirty="0">
                <a:solidFill>
                  <a:schemeClr val="dk1"/>
                </a:solidFill>
                <a:effectLst/>
                <a:latin typeface="Arial"/>
                <a:ea typeface="Arial"/>
                <a:cs typeface="Arial"/>
                <a:sym typeface="Arial"/>
              </a:rPr>
              <a:t> o </a:t>
            </a:r>
            <a:r>
              <a:rPr lang="en-US" sz="1200" b="0" i="0" u="none" strike="noStrike" kern="1200" cap="none" dirty="0" err="1">
                <a:solidFill>
                  <a:schemeClr val="dk1"/>
                </a:solidFill>
                <a:effectLst/>
                <a:latin typeface="Arial"/>
                <a:ea typeface="Arial"/>
                <a:cs typeface="Arial"/>
                <a:sym typeface="Arial"/>
              </a:rPr>
              <a:t>graciosa</a:t>
            </a:r>
            <a:r>
              <a:rPr lang="en-US" sz="1200" b="0" i="0" u="none" strike="noStrike" kern="1200" cap="none" dirty="0">
                <a:solidFill>
                  <a:schemeClr val="dk1"/>
                </a:solidFill>
                <a:effectLst/>
                <a:latin typeface="Arial"/>
                <a:ea typeface="Arial"/>
                <a:cs typeface="Arial"/>
                <a:sym typeface="Arial"/>
              </a:rPr>
              <a:t>.</a:t>
            </a:r>
          </a:p>
          <a:p>
            <a:r>
              <a:rPr lang="en-US" sz="1200" b="0" i="0" u="none" strike="noStrike" kern="1200" cap="none" dirty="0" err="1">
                <a:solidFill>
                  <a:schemeClr val="dk1"/>
                </a:solidFill>
                <a:effectLst/>
                <a:latin typeface="Arial"/>
                <a:ea typeface="Arial"/>
                <a:cs typeface="Arial"/>
                <a:sym typeface="Arial"/>
              </a:rPr>
              <a:t>Clasifique</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fotos</a:t>
            </a:r>
            <a:r>
              <a:rPr lang="en-US" sz="1200" b="0" i="0" u="none" strike="noStrike" kern="1200" cap="none" dirty="0">
                <a:solidFill>
                  <a:schemeClr val="dk1"/>
                </a:solidFill>
                <a:effectLst/>
                <a:latin typeface="Arial"/>
                <a:ea typeface="Arial"/>
                <a:cs typeface="Arial"/>
                <a:sym typeface="Arial"/>
              </a:rPr>
              <a:t> y </a:t>
            </a:r>
            <a:r>
              <a:rPr lang="en-US" sz="1200" b="0" i="0" u="none" strike="noStrike" kern="1200" cap="none" dirty="0" err="1">
                <a:solidFill>
                  <a:schemeClr val="dk1"/>
                </a:solidFill>
                <a:effectLst/>
                <a:latin typeface="Arial"/>
                <a:ea typeface="Arial"/>
                <a:cs typeface="Arial"/>
                <a:sym typeface="Arial"/>
              </a:rPr>
              <a:t>objetos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en</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distintas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categorías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pero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haga</a:t>
            </a:r>
            <a:r>
              <a:rPr lang="en-US" sz="1200" b="0" i="0" u="none" strike="noStrike" kern="1200" cap="none" dirty="0">
                <a:solidFill>
                  <a:schemeClr val="dk1"/>
                </a:solidFill>
                <a:effectLst/>
                <a:latin typeface="Arial"/>
                <a:ea typeface="Arial"/>
                <a:cs typeface="Arial"/>
                <a:sym typeface="Arial"/>
              </a:rPr>
              <a:t> la </a:t>
            </a:r>
            <a:r>
              <a:rPr lang="en-US" sz="1200" b="0" i="0" u="none" strike="noStrike" kern="1200" cap="none" dirty="0" err="1">
                <a:solidFill>
                  <a:schemeClr val="dk1"/>
                </a:solidFill>
                <a:effectLst/>
                <a:latin typeface="Arial"/>
                <a:ea typeface="Arial"/>
                <a:cs typeface="Arial"/>
                <a:sym typeface="Arial"/>
              </a:rPr>
              <a:t>actividad</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más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difícil</a:t>
            </a:r>
            <a:r>
              <a:rPr lang="en-US" sz="1200" b="0" i="0" u="none" strike="noStrike" kern="1200" cap="none" dirty="0">
                <a:solidFill>
                  <a:schemeClr val="dk1"/>
                </a:solidFill>
                <a:effectLst/>
                <a:latin typeface="Arial"/>
                <a:ea typeface="Arial"/>
                <a:cs typeface="Arial"/>
                <a:sym typeface="Arial"/>
              </a:rPr>
              <a:t> al </a:t>
            </a:r>
            <a:r>
              <a:rPr lang="en-US" sz="1200" b="0" i="0" u="none" strike="noStrike" kern="1200" cap="none" dirty="0" err="1">
                <a:solidFill>
                  <a:schemeClr val="dk1"/>
                </a:solidFill>
                <a:effectLst/>
                <a:latin typeface="Arial"/>
                <a:ea typeface="Arial"/>
                <a:cs typeface="Arial"/>
                <a:sym typeface="Arial"/>
              </a:rPr>
              <a:t>preguntarle</a:t>
            </a:r>
            <a:r>
              <a:rPr lang="en-US" sz="1200" b="0" i="0" u="none" strike="noStrike" kern="1200" cap="none" dirty="0">
                <a:solidFill>
                  <a:schemeClr val="dk1"/>
                </a:solidFill>
                <a:effectLst/>
                <a:latin typeface="Arial"/>
                <a:ea typeface="Arial"/>
                <a:cs typeface="Arial"/>
                <a:sym typeface="Arial"/>
              </a:rPr>
              <a:t> al </a:t>
            </a:r>
            <a:r>
              <a:rPr lang="en-US" sz="1200" b="0" i="0" u="none" strike="noStrike" kern="1200" cap="none" dirty="0" err="1">
                <a:solidFill>
                  <a:schemeClr val="dk1"/>
                </a:solidFill>
                <a:effectLst/>
                <a:latin typeface="Arial"/>
                <a:ea typeface="Arial"/>
                <a:cs typeface="Arial"/>
                <a:sym typeface="Arial"/>
              </a:rPr>
              <a:t>niño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qué</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objeto</a:t>
            </a:r>
            <a:r>
              <a:rPr lang="en-US" sz="1200" b="0" i="0" u="none" strike="noStrike" kern="1200" cap="none" dirty="0">
                <a:solidFill>
                  <a:schemeClr val="dk1"/>
                </a:solidFill>
                <a:effectLst/>
                <a:latin typeface="Arial"/>
                <a:ea typeface="Arial"/>
                <a:cs typeface="Arial"/>
                <a:sym typeface="Arial"/>
              </a:rPr>
              <a:t> no </a:t>
            </a:r>
            <a:r>
              <a:rPr lang="en-US" sz="1200" b="0" i="0" u="none" strike="noStrike" kern="1200" cap="none" dirty="0" err="1">
                <a:solidFill>
                  <a:schemeClr val="dk1"/>
                </a:solidFill>
                <a:effectLst/>
                <a:latin typeface="Arial"/>
                <a:ea typeface="Arial"/>
                <a:cs typeface="Arial"/>
                <a:sym typeface="Arial"/>
              </a:rPr>
              <a:t>pertenece</a:t>
            </a:r>
            <a:r>
              <a:rPr lang="en-US" sz="1200" b="0" i="0" u="none" strike="noStrike" kern="1200" cap="none" dirty="0">
                <a:solidFill>
                  <a:schemeClr val="dk1"/>
                </a:solidFill>
                <a:effectLst/>
                <a:latin typeface="Arial"/>
                <a:ea typeface="Arial"/>
                <a:cs typeface="Arial"/>
                <a:sym typeface="Arial"/>
              </a:rPr>
              <a:t> a la </a:t>
            </a:r>
            <a:r>
              <a:rPr lang="en-US" sz="1200" b="0" i="0" u="none" strike="noStrike" kern="1200" cap="none" dirty="0" err="1">
                <a:solidFill>
                  <a:schemeClr val="dk1"/>
                </a:solidFill>
                <a:effectLst/>
                <a:latin typeface="Arial"/>
                <a:ea typeface="Arial"/>
                <a:cs typeface="Arial"/>
                <a:sym typeface="Arial"/>
              </a:rPr>
              <a:t>categoría</a:t>
            </a:r>
            <a:r>
              <a:rPr lang="en-US" sz="1200" b="0" i="0" u="none" strike="noStrike" kern="1200" cap="none" dirty="0">
                <a:solidFill>
                  <a:schemeClr val="dk1"/>
                </a:solidFill>
                <a:effectLst/>
                <a:latin typeface="Arial"/>
                <a:ea typeface="Arial"/>
                <a:cs typeface="Arial"/>
                <a:sym typeface="Arial"/>
              </a:rPr>
              <a:t> dada. </a:t>
            </a:r>
            <a:r>
              <a:rPr lang="en-US" sz="1200" b="0" i="0" u="none" strike="noStrike" kern="1200" cap="none" dirty="0" err="1">
                <a:solidFill>
                  <a:schemeClr val="dk1"/>
                </a:solidFill>
                <a:effectLst/>
                <a:latin typeface="Arial"/>
                <a:ea typeface="Arial"/>
                <a:cs typeface="Arial"/>
                <a:sym typeface="Arial"/>
              </a:rPr>
              <a:t>Por</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ejemplo</a:t>
            </a:r>
            <a:r>
              <a:rPr lang="en-US" sz="1200" b="0" i="0" u="none" strike="noStrike" kern="1200" cap="none" dirty="0">
                <a:solidFill>
                  <a:schemeClr val="dk1"/>
                </a:solidFill>
                <a:effectLst/>
                <a:latin typeface="Arial"/>
                <a:ea typeface="Arial"/>
                <a:cs typeface="Arial"/>
                <a:sym typeface="Arial"/>
              </a:rPr>
              <a:t>, un </a:t>
            </a:r>
            <a:r>
              <a:rPr lang="en-US" sz="1200" b="0" i="0" u="none" strike="noStrike" kern="1200" cap="none" dirty="0" err="1">
                <a:solidFill>
                  <a:schemeClr val="dk1"/>
                </a:solidFill>
                <a:effectLst/>
                <a:latin typeface="Arial"/>
                <a:ea typeface="Arial"/>
                <a:cs typeface="Arial"/>
                <a:sym typeface="Arial"/>
              </a:rPr>
              <a:t>bebé</a:t>
            </a:r>
            <a:r>
              <a:rPr lang="en-US" sz="1200" b="0" i="0" u="none" strike="noStrike" kern="1200" cap="none" dirty="0">
                <a:solidFill>
                  <a:schemeClr val="dk1"/>
                </a:solidFill>
                <a:effectLst/>
                <a:latin typeface="Arial"/>
                <a:ea typeface="Arial"/>
                <a:cs typeface="Arial"/>
                <a:sym typeface="Arial"/>
              </a:rPr>
              <a:t> no </a:t>
            </a:r>
            <a:r>
              <a:rPr lang="en-US" sz="1200" b="0" i="0" u="none" strike="noStrike" kern="1200" cap="none" dirty="0" err="1">
                <a:solidFill>
                  <a:schemeClr val="dk1"/>
                </a:solidFill>
                <a:effectLst/>
                <a:latin typeface="Arial"/>
                <a:ea typeface="Arial"/>
                <a:cs typeface="Arial"/>
                <a:sym typeface="Arial"/>
              </a:rPr>
              <a:t>pertenece</a:t>
            </a:r>
            <a:r>
              <a:rPr lang="en-US" sz="1200" b="0" i="0" u="none" strike="noStrike" kern="1200" cap="none" dirty="0">
                <a:solidFill>
                  <a:schemeClr val="dk1"/>
                </a:solidFill>
                <a:effectLst/>
                <a:latin typeface="Arial"/>
                <a:ea typeface="Arial"/>
                <a:cs typeface="Arial"/>
                <a:sym typeface="Arial"/>
              </a:rPr>
              <a:t> a </a:t>
            </a:r>
            <a:r>
              <a:rPr lang="en-US" sz="1200" b="0" i="0" u="none" strike="noStrike" kern="1200" cap="none" dirty="0" err="1">
                <a:solidFill>
                  <a:schemeClr val="dk1"/>
                </a:solidFill>
                <a:effectLst/>
                <a:latin typeface="Arial"/>
                <a:ea typeface="Arial"/>
                <a:cs typeface="Arial"/>
                <a:sym typeface="Arial"/>
              </a:rPr>
              <a:t>una</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categoría</a:t>
            </a:r>
            <a:r>
              <a:rPr lang="en-US" sz="1200" b="0" i="0" u="none" strike="noStrike" kern="1200" cap="none" dirty="0">
                <a:solidFill>
                  <a:schemeClr val="dk1"/>
                </a:solidFill>
                <a:effectLst/>
                <a:latin typeface="Arial"/>
                <a:ea typeface="Arial"/>
                <a:cs typeface="Arial"/>
                <a:sym typeface="Arial"/>
              </a:rPr>
              <a:t> que </a:t>
            </a:r>
            <a:r>
              <a:rPr lang="en-US" sz="1200" b="0" i="0" u="none" strike="noStrike" kern="1200" cap="none" dirty="0" err="1">
                <a:solidFill>
                  <a:schemeClr val="dk1"/>
                </a:solidFill>
                <a:effectLst/>
                <a:latin typeface="Arial"/>
                <a:ea typeface="Arial"/>
                <a:cs typeface="Arial"/>
                <a:sym typeface="Arial"/>
              </a:rPr>
              <a:t>muestre</a:t>
            </a:r>
            <a:r>
              <a:rPr lang="en-US" sz="1200" b="0" i="0" u="none" strike="noStrike" kern="1200" cap="none" dirty="0">
                <a:solidFill>
                  <a:schemeClr val="dk1"/>
                </a:solidFill>
                <a:effectLst/>
                <a:latin typeface="Arial"/>
                <a:ea typeface="Arial"/>
                <a:cs typeface="Arial"/>
                <a:sym typeface="Arial"/>
              </a:rPr>
              <a:t> un </a:t>
            </a:r>
            <a:r>
              <a:rPr lang="en-US" sz="1200" b="0" i="0" u="none" strike="noStrike" kern="1200" cap="none" dirty="0" err="1">
                <a:solidFill>
                  <a:schemeClr val="dk1"/>
                </a:solidFill>
                <a:effectLst/>
                <a:latin typeface="Arial"/>
                <a:ea typeface="Arial"/>
                <a:cs typeface="Arial"/>
                <a:sym typeface="Arial"/>
              </a:rPr>
              <a:t>perro</a:t>
            </a:r>
            <a:r>
              <a:rPr lang="en-US" sz="1200" b="0" i="0" u="none" strike="noStrike" kern="1200" cap="none" dirty="0">
                <a:solidFill>
                  <a:schemeClr val="dk1"/>
                </a:solidFill>
                <a:effectLst/>
                <a:latin typeface="Arial"/>
                <a:ea typeface="Arial"/>
                <a:cs typeface="Arial"/>
                <a:sym typeface="Arial"/>
              </a:rPr>
              <a:t>, un </a:t>
            </a:r>
            <a:r>
              <a:rPr lang="en-US" sz="1200" b="0" i="0" u="none" strike="noStrike" kern="1200" cap="none" dirty="0" err="1">
                <a:solidFill>
                  <a:schemeClr val="dk1"/>
                </a:solidFill>
                <a:effectLst/>
                <a:latin typeface="Arial"/>
                <a:ea typeface="Arial"/>
                <a:cs typeface="Arial"/>
                <a:sym typeface="Arial"/>
              </a:rPr>
              <a:t>gato</a:t>
            </a:r>
            <a:r>
              <a:rPr lang="en-US" sz="1200" b="0" i="0" u="none" strike="noStrike" kern="1200" cap="none" dirty="0">
                <a:solidFill>
                  <a:schemeClr val="dk1"/>
                </a:solidFill>
                <a:effectLst/>
                <a:latin typeface="Arial"/>
                <a:ea typeface="Arial"/>
                <a:cs typeface="Arial"/>
                <a:sym typeface="Arial"/>
              </a:rPr>
              <a:t> y un </a:t>
            </a:r>
            <a:r>
              <a:rPr lang="en-US" sz="1200" b="0" i="0" u="none" strike="noStrike" kern="1200" cap="none" dirty="0" err="1">
                <a:solidFill>
                  <a:schemeClr val="dk1"/>
                </a:solidFill>
                <a:effectLst/>
                <a:latin typeface="Arial"/>
                <a:ea typeface="Arial"/>
                <a:cs typeface="Arial"/>
                <a:sym typeface="Arial"/>
              </a:rPr>
              <a:t>ratón</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Explique</a:t>
            </a:r>
            <a:r>
              <a:rPr lang="en-US" sz="1200" b="0" i="0" u="none" strike="noStrike" kern="1200" cap="none" dirty="0">
                <a:solidFill>
                  <a:schemeClr val="dk1"/>
                </a:solidFill>
                <a:effectLst/>
                <a:latin typeface="Arial"/>
                <a:ea typeface="Arial"/>
                <a:cs typeface="Arial"/>
                <a:sym typeface="Arial"/>
              </a:rPr>
              <a:t> al </a:t>
            </a:r>
            <a:r>
              <a:rPr lang="en-US" sz="1200" b="0" i="0" u="none" strike="noStrike" kern="1200" cap="none" dirty="0" err="1">
                <a:solidFill>
                  <a:schemeClr val="dk1"/>
                </a:solidFill>
                <a:effectLst/>
                <a:latin typeface="Arial"/>
                <a:ea typeface="Arial"/>
                <a:cs typeface="Arial"/>
                <a:sym typeface="Arial"/>
              </a:rPr>
              <a:t>niño</a:t>
            </a:r>
            <a:r>
              <a:rPr lang="en-US" sz="1200" b="0" i="0" u="none" strike="noStrike" kern="1200" cap="none" dirty="0">
                <a:solidFill>
                  <a:schemeClr val="dk1"/>
                </a:solidFill>
                <a:effectLst/>
                <a:latin typeface="Arial"/>
                <a:ea typeface="Arial"/>
                <a:cs typeface="Arial"/>
                <a:sym typeface="Arial"/>
              </a:rPr>
              <a:t> que </a:t>
            </a:r>
            <a:r>
              <a:rPr lang="en-US" sz="1200" b="0" i="0" u="none" strike="noStrike" kern="1200" cap="none" dirty="0" err="1">
                <a:solidFill>
                  <a:schemeClr val="dk1"/>
                </a:solidFill>
                <a:effectLst/>
                <a:latin typeface="Arial"/>
                <a:ea typeface="Arial"/>
                <a:cs typeface="Arial"/>
                <a:sym typeface="Arial"/>
              </a:rPr>
              <a:t>usted</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está</a:t>
            </a:r>
            <a:r>
              <a:rPr lang="en-US" sz="1200" b="0" i="0" u="none" strike="noStrike" kern="1200" cap="none" dirty="0">
                <a:solidFill>
                  <a:schemeClr val="dk1"/>
                </a:solidFill>
                <a:effectLst/>
                <a:latin typeface="Arial"/>
                <a:ea typeface="Arial"/>
                <a:cs typeface="Arial"/>
                <a:sym typeface="Arial"/>
              </a:rPr>
              <a:t> de </a:t>
            </a:r>
            <a:r>
              <a:rPr lang="en-US" sz="1200" b="0" i="0" u="none" strike="noStrike" kern="1200" cap="none" dirty="0" err="1">
                <a:solidFill>
                  <a:schemeClr val="dk1"/>
                </a:solidFill>
                <a:effectLst/>
                <a:latin typeface="Arial"/>
                <a:ea typeface="Arial"/>
                <a:cs typeface="Arial"/>
                <a:sym typeface="Arial"/>
              </a:rPr>
              <a:t>acuerdo</a:t>
            </a:r>
            <a:r>
              <a:rPr lang="en-US" sz="1200" b="0" i="0" u="none" strike="noStrike" kern="1200" cap="none" dirty="0">
                <a:solidFill>
                  <a:schemeClr val="dk1"/>
                </a:solidFill>
                <a:effectLst/>
                <a:latin typeface="Arial"/>
                <a:ea typeface="Arial"/>
                <a:cs typeface="Arial"/>
                <a:sym typeface="Arial"/>
              </a:rPr>
              <a:t> con </a:t>
            </a:r>
            <a:r>
              <a:rPr lang="en-US" sz="1200" b="0" i="0" u="none" strike="noStrike" kern="1200" cap="none" dirty="0" err="1">
                <a:solidFill>
                  <a:schemeClr val="dk1"/>
                </a:solidFill>
                <a:effectLst/>
                <a:latin typeface="Arial"/>
                <a:ea typeface="Arial"/>
                <a:cs typeface="Arial"/>
                <a:sym typeface="Arial"/>
              </a:rPr>
              <a:t>su</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respuesta</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porque</a:t>
            </a:r>
            <a:r>
              <a:rPr lang="en-US" sz="1200" b="0" i="0" u="none" strike="noStrike" kern="1200" cap="none" dirty="0">
                <a:solidFill>
                  <a:schemeClr val="dk1"/>
                </a:solidFill>
                <a:effectLst/>
                <a:latin typeface="Arial"/>
                <a:ea typeface="Arial"/>
                <a:cs typeface="Arial"/>
                <a:sym typeface="Arial"/>
              </a:rPr>
              <a:t> el </a:t>
            </a:r>
            <a:r>
              <a:rPr lang="en-US" sz="1200" b="0" i="0" u="none" strike="noStrike" kern="1200" cap="none" dirty="0" err="1">
                <a:solidFill>
                  <a:schemeClr val="dk1"/>
                </a:solidFill>
                <a:effectLst/>
                <a:latin typeface="Arial"/>
                <a:ea typeface="Arial"/>
                <a:cs typeface="Arial"/>
                <a:sym typeface="Arial"/>
              </a:rPr>
              <a:t>bebé</a:t>
            </a:r>
            <a:r>
              <a:rPr lang="en-US" sz="1200" b="0" i="0" u="none" strike="noStrike" kern="1200" cap="none" dirty="0">
                <a:solidFill>
                  <a:schemeClr val="dk1"/>
                </a:solidFill>
                <a:effectLst/>
                <a:latin typeface="Arial"/>
                <a:ea typeface="Arial"/>
                <a:cs typeface="Arial"/>
                <a:sym typeface="Arial"/>
              </a:rPr>
              <a:t> no </a:t>
            </a:r>
            <a:r>
              <a:rPr lang="en-US" sz="1200" b="0" i="0" u="none" strike="noStrike" kern="1200" cap="none" dirty="0" err="1">
                <a:solidFill>
                  <a:schemeClr val="dk1"/>
                </a:solidFill>
                <a:effectLst/>
                <a:latin typeface="Arial"/>
                <a:ea typeface="Arial"/>
                <a:cs typeface="Arial"/>
                <a:sym typeface="Arial"/>
              </a:rPr>
              <a:t>es</a:t>
            </a:r>
            <a:r>
              <a:rPr lang="en-US" sz="1200" b="0" i="0" u="none" strike="noStrike" kern="1200" cap="none" dirty="0">
                <a:solidFill>
                  <a:schemeClr val="dk1"/>
                </a:solidFill>
                <a:effectLst/>
                <a:latin typeface="Arial"/>
                <a:ea typeface="Arial"/>
                <a:cs typeface="Arial"/>
                <a:sym typeface="Arial"/>
              </a:rPr>
              <a:t> un animal.</a:t>
            </a:r>
          </a:p>
          <a:p>
            <a:r>
              <a:rPr lang="en-US" sz="1200" b="0" i="0" u="none" strike="noStrike" kern="1200" cap="none" dirty="0" err="1">
                <a:solidFill>
                  <a:schemeClr val="dk1"/>
                </a:solidFill>
                <a:effectLst/>
                <a:latin typeface="Arial"/>
                <a:ea typeface="Arial"/>
                <a:cs typeface="Arial"/>
                <a:sym typeface="Arial"/>
              </a:rPr>
              <a:t>Aumente</a:t>
            </a:r>
            <a:r>
              <a:rPr lang="en-US" sz="1200" b="0" i="0" u="none" strike="noStrike" kern="1200" cap="none" dirty="0">
                <a:solidFill>
                  <a:schemeClr val="dk1"/>
                </a:solidFill>
                <a:effectLst/>
                <a:latin typeface="Arial"/>
                <a:ea typeface="Arial"/>
                <a:cs typeface="Arial"/>
                <a:sym typeface="Arial"/>
              </a:rPr>
              <a:t> el </a:t>
            </a:r>
            <a:r>
              <a:rPr lang="en-US" sz="1200" b="0" i="0" u="none" strike="noStrike" kern="1200" cap="none" dirty="0" err="1">
                <a:solidFill>
                  <a:schemeClr val="dk1"/>
                </a:solidFill>
                <a:effectLst/>
                <a:latin typeface="Arial"/>
                <a:ea typeface="Arial"/>
                <a:cs typeface="Arial"/>
                <a:sym typeface="Arial"/>
              </a:rPr>
              <a:t>vocabulario</a:t>
            </a:r>
            <a:r>
              <a:rPr lang="en-US" sz="1200" b="0" i="0" u="none" strike="noStrike" kern="1200" cap="none" dirty="0">
                <a:solidFill>
                  <a:schemeClr val="dk1"/>
                </a:solidFill>
                <a:effectLst/>
                <a:latin typeface="Arial"/>
                <a:ea typeface="Arial"/>
                <a:cs typeface="Arial"/>
                <a:sym typeface="Arial"/>
              </a:rPr>
              <a:t> y la </a:t>
            </a:r>
            <a:r>
              <a:rPr lang="en-US" sz="1200" b="0" i="0" u="none" strike="noStrike" kern="1200" cap="none" dirty="0" err="1">
                <a:solidFill>
                  <a:schemeClr val="dk1"/>
                </a:solidFill>
                <a:effectLst/>
                <a:latin typeface="Arial"/>
                <a:ea typeface="Arial"/>
                <a:cs typeface="Arial"/>
                <a:sym typeface="Arial"/>
              </a:rPr>
              <a:t>longitud</a:t>
            </a:r>
            <a:r>
              <a:rPr lang="en-US" sz="1200" b="0" i="0" u="none" strike="noStrike" kern="1200" cap="none" dirty="0">
                <a:solidFill>
                  <a:schemeClr val="dk1"/>
                </a:solidFill>
                <a:effectLst/>
                <a:latin typeface="Arial"/>
                <a:ea typeface="Arial"/>
                <a:cs typeface="Arial"/>
                <a:sym typeface="Arial"/>
              </a:rPr>
              <a:t> de las </a:t>
            </a:r>
            <a:r>
              <a:rPr lang="en-US" sz="1200" b="0" i="0" u="none" strike="noStrike" kern="1200" cap="none" dirty="0" err="1">
                <a:solidFill>
                  <a:schemeClr val="dk1"/>
                </a:solidFill>
                <a:effectLst/>
                <a:latin typeface="Arial"/>
                <a:ea typeface="Arial"/>
                <a:cs typeface="Arial"/>
                <a:sym typeface="Arial"/>
              </a:rPr>
              <a:t>expresiones</a:t>
            </a:r>
            <a:r>
              <a:rPr lang="en-US" sz="1200" b="0" i="0" u="none" strike="noStrike" kern="1200" cap="none" dirty="0">
                <a:solidFill>
                  <a:schemeClr val="dk1"/>
                </a:solidFill>
                <a:effectLst/>
                <a:latin typeface="Arial"/>
                <a:ea typeface="Arial"/>
                <a:cs typeface="Arial"/>
                <a:sym typeface="Arial"/>
              </a:rPr>
              <a:t> del </a:t>
            </a:r>
            <a:r>
              <a:rPr lang="en-US" sz="1200" b="0" i="0" u="none" strike="noStrike" kern="1200" cap="none" dirty="0" err="1">
                <a:solidFill>
                  <a:schemeClr val="dk1"/>
                </a:solidFill>
                <a:effectLst/>
                <a:latin typeface="Arial"/>
                <a:ea typeface="Arial"/>
                <a:cs typeface="Arial"/>
                <a:sym typeface="Arial"/>
              </a:rPr>
              <a:t>niño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leyéndole</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cantándole</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recitando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rimas</a:t>
            </a:r>
            <a:r>
              <a:rPr lang="en-US" sz="1200" b="0" i="0" u="none" strike="noStrike" kern="1200" cap="none" dirty="0">
                <a:solidFill>
                  <a:schemeClr val="dk1"/>
                </a:solidFill>
                <a:effectLst/>
                <a:latin typeface="Arial"/>
                <a:ea typeface="Arial"/>
                <a:cs typeface="Arial"/>
                <a:sym typeface="Arial"/>
              </a:rPr>
              <a:t> y </a:t>
            </a:r>
            <a:r>
              <a:rPr lang="en-US" sz="1200" b="0" i="0" u="none" strike="noStrike" kern="1200" cap="none" dirty="0" err="1">
                <a:solidFill>
                  <a:schemeClr val="dk1"/>
                </a:solidFill>
                <a:effectLst/>
                <a:latin typeface="Arial"/>
                <a:ea typeface="Arial"/>
                <a:cs typeface="Arial"/>
                <a:sym typeface="Arial"/>
              </a:rPr>
              <a:t>hablándole</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sobre</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qué</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hacen</a:t>
            </a:r>
            <a:r>
              <a:rPr lang="en-US" sz="1200" b="0" i="0" u="none" strike="noStrike" kern="1200" cap="none" dirty="0">
                <a:solidFill>
                  <a:schemeClr val="dk1"/>
                </a:solidFill>
                <a:effectLst/>
                <a:latin typeface="Arial"/>
                <a:ea typeface="Arial"/>
                <a:cs typeface="Arial"/>
                <a:sym typeface="Arial"/>
              </a:rPr>
              <a:t> y </a:t>
            </a:r>
            <a:r>
              <a:rPr lang="en-US" sz="1200" b="0" i="0" u="none" strike="noStrike" kern="1200" cap="none" dirty="0" err="1">
                <a:solidFill>
                  <a:schemeClr val="dk1"/>
                </a:solidFill>
                <a:effectLst/>
                <a:latin typeface="Arial"/>
                <a:ea typeface="Arial"/>
                <a:cs typeface="Arial"/>
                <a:sym typeface="Arial"/>
              </a:rPr>
              <a:t>dónde</a:t>
            </a:r>
            <a:r>
              <a:rPr lang="en-US" sz="1200" b="0" i="0" u="none" strike="noStrike" kern="1200" cap="none" dirty="0">
                <a:solidFill>
                  <a:schemeClr val="dk1"/>
                </a:solidFill>
                <a:effectLst/>
                <a:latin typeface="Arial"/>
                <a:ea typeface="Arial"/>
                <a:cs typeface="Arial"/>
                <a:sym typeface="Arial"/>
              </a:rPr>
              <a:t> van.</a:t>
            </a:r>
          </a:p>
          <a:p>
            <a:r>
              <a:rPr lang="en-US" sz="1200" b="0" i="0" u="none" strike="noStrike" kern="1200" cap="none" dirty="0" err="1">
                <a:solidFill>
                  <a:schemeClr val="dk1"/>
                </a:solidFill>
                <a:effectLst/>
                <a:latin typeface="Arial"/>
                <a:ea typeface="Arial"/>
                <a:cs typeface="Arial"/>
                <a:sym typeface="Arial"/>
              </a:rPr>
              <a:t>Léale</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libros</a:t>
            </a:r>
            <a:r>
              <a:rPr lang="en-US" sz="1200" b="0" i="0" u="none" strike="noStrike" kern="1200" cap="none" dirty="0">
                <a:solidFill>
                  <a:schemeClr val="dk1"/>
                </a:solidFill>
                <a:effectLst/>
                <a:latin typeface="Arial"/>
                <a:ea typeface="Arial"/>
                <a:cs typeface="Arial"/>
                <a:sym typeface="Arial"/>
              </a:rPr>
              <a:t> que </a:t>
            </a:r>
            <a:r>
              <a:rPr lang="en-US" sz="1200" b="0" i="0" u="none" strike="noStrike" kern="1200" cap="none" dirty="0" err="1">
                <a:solidFill>
                  <a:schemeClr val="dk1"/>
                </a:solidFill>
                <a:effectLst/>
                <a:latin typeface="Arial"/>
                <a:ea typeface="Arial"/>
                <a:cs typeface="Arial"/>
                <a:sym typeface="Arial"/>
              </a:rPr>
              <a:t>tengan</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una</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trama</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sencilla</a:t>
            </a:r>
            <a:r>
              <a:rPr lang="en-US" sz="1200" b="0" i="0" u="none" strike="noStrike" kern="1200" cap="none" dirty="0">
                <a:solidFill>
                  <a:schemeClr val="dk1"/>
                </a:solidFill>
                <a:effectLst/>
                <a:latin typeface="Arial"/>
                <a:ea typeface="Arial"/>
                <a:cs typeface="Arial"/>
                <a:sym typeface="Arial"/>
              </a:rPr>
              <a:t> y </a:t>
            </a:r>
            <a:r>
              <a:rPr lang="en-US" sz="1200" b="0" i="0" u="none" strike="noStrike" kern="1200" cap="none" dirty="0" err="1">
                <a:solidFill>
                  <a:schemeClr val="dk1"/>
                </a:solidFill>
                <a:effectLst/>
                <a:latin typeface="Arial"/>
                <a:ea typeface="Arial"/>
                <a:cs typeface="Arial"/>
                <a:sym typeface="Arial"/>
              </a:rPr>
              <a:t>hablen</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sobre</a:t>
            </a:r>
            <a:r>
              <a:rPr lang="en-US" sz="1200" b="0" i="0" u="none" strike="noStrike" kern="1200" cap="none" dirty="0">
                <a:solidFill>
                  <a:schemeClr val="dk1"/>
                </a:solidFill>
                <a:effectLst/>
                <a:latin typeface="Arial"/>
                <a:ea typeface="Arial"/>
                <a:cs typeface="Arial"/>
                <a:sym typeface="Arial"/>
              </a:rPr>
              <a:t> la </a:t>
            </a:r>
            <a:r>
              <a:rPr lang="en-US" sz="1200" b="0" i="0" u="none" strike="noStrike" kern="1200" cap="none" dirty="0" err="1">
                <a:solidFill>
                  <a:schemeClr val="dk1"/>
                </a:solidFill>
                <a:effectLst/>
                <a:latin typeface="Arial"/>
                <a:ea typeface="Arial"/>
                <a:cs typeface="Arial"/>
                <a:sym typeface="Arial"/>
              </a:rPr>
              <a:t>secuencia</a:t>
            </a:r>
            <a:r>
              <a:rPr lang="en-US" sz="1200" b="0" i="0" u="none" strike="noStrike" kern="1200" cap="none" dirty="0">
                <a:solidFill>
                  <a:schemeClr val="dk1"/>
                </a:solidFill>
                <a:effectLst/>
                <a:latin typeface="Arial"/>
                <a:ea typeface="Arial"/>
                <a:cs typeface="Arial"/>
                <a:sym typeface="Arial"/>
              </a:rPr>
              <a:t> de </a:t>
            </a:r>
            <a:r>
              <a:rPr lang="en-US" sz="1200" b="0" i="0" u="none" strike="noStrike" kern="1200" cap="none" dirty="0" err="1">
                <a:solidFill>
                  <a:schemeClr val="dk1"/>
                </a:solidFill>
                <a:effectLst/>
                <a:latin typeface="Arial"/>
                <a:ea typeface="Arial"/>
                <a:cs typeface="Arial"/>
                <a:sym typeface="Arial"/>
              </a:rPr>
              <a:t>los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sucesos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Ayude</a:t>
            </a:r>
            <a:r>
              <a:rPr lang="en-US" sz="1200" b="0" i="0" u="none" strike="noStrike" kern="1200" cap="none" dirty="0">
                <a:solidFill>
                  <a:schemeClr val="dk1"/>
                </a:solidFill>
                <a:effectLst/>
                <a:latin typeface="Arial"/>
                <a:ea typeface="Arial"/>
                <a:cs typeface="Arial"/>
                <a:sym typeface="Arial"/>
              </a:rPr>
              <a:t> al </a:t>
            </a:r>
            <a:r>
              <a:rPr lang="en-US" sz="1200" b="0" i="0" u="none" strike="noStrike" kern="1200" cap="none" dirty="0" err="1">
                <a:solidFill>
                  <a:schemeClr val="dk1"/>
                </a:solidFill>
                <a:effectLst/>
                <a:latin typeface="Arial"/>
                <a:ea typeface="Arial"/>
                <a:cs typeface="Arial"/>
                <a:sym typeface="Arial"/>
              </a:rPr>
              <a:t>niño</a:t>
            </a:r>
            <a:r>
              <a:rPr lang="en-US" sz="1200" b="0" i="0" u="none" strike="noStrike" kern="1200" cap="none" dirty="0">
                <a:solidFill>
                  <a:schemeClr val="dk1"/>
                </a:solidFill>
                <a:effectLst/>
                <a:latin typeface="Arial"/>
                <a:ea typeface="Arial"/>
                <a:cs typeface="Arial"/>
                <a:sym typeface="Arial"/>
              </a:rPr>
              <a:t> a </a:t>
            </a:r>
            <a:r>
              <a:rPr lang="en-US" sz="1200" b="0" i="0" u="none" strike="noStrike" kern="1200" cap="none" dirty="0" err="1">
                <a:solidFill>
                  <a:schemeClr val="dk1"/>
                </a:solidFill>
                <a:effectLst/>
                <a:latin typeface="Arial"/>
                <a:ea typeface="Arial"/>
                <a:cs typeface="Arial"/>
                <a:sym typeface="Arial"/>
              </a:rPr>
              <a:t>contar</a:t>
            </a:r>
            <a:r>
              <a:rPr lang="en-US" sz="1200" b="0" i="0" u="none" strike="noStrike" kern="1200" cap="none" dirty="0">
                <a:solidFill>
                  <a:schemeClr val="dk1"/>
                </a:solidFill>
                <a:effectLst/>
                <a:latin typeface="Arial"/>
                <a:ea typeface="Arial"/>
                <a:cs typeface="Arial"/>
                <a:sym typeface="Arial"/>
              </a:rPr>
              <a:t> el </a:t>
            </a:r>
            <a:r>
              <a:rPr lang="en-US" sz="1200" b="0" i="0" u="none" strike="noStrike" kern="1200" cap="none" dirty="0" err="1">
                <a:solidFill>
                  <a:schemeClr val="dk1"/>
                </a:solidFill>
                <a:effectLst/>
                <a:latin typeface="Arial"/>
                <a:ea typeface="Arial"/>
                <a:cs typeface="Arial"/>
                <a:sym typeface="Arial"/>
              </a:rPr>
              <a:t>cuento</a:t>
            </a:r>
            <a:r>
              <a:rPr lang="en-US" sz="1200" b="0" i="0" u="none" strike="noStrike" kern="1200" cap="none" dirty="0">
                <a:solidFill>
                  <a:schemeClr val="dk1"/>
                </a:solidFill>
                <a:effectLst/>
                <a:latin typeface="Arial"/>
                <a:ea typeface="Arial"/>
                <a:cs typeface="Arial"/>
                <a:sym typeface="Arial"/>
              </a:rPr>
              <a:t> o </a:t>
            </a:r>
            <a:r>
              <a:rPr lang="en-US" sz="1200" b="0" i="0" u="none" strike="noStrike" kern="1200" cap="none" dirty="0" err="1">
                <a:solidFill>
                  <a:schemeClr val="dk1"/>
                </a:solidFill>
                <a:effectLst/>
                <a:latin typeface="Arial"/>
                <a:ea typeface="Arial"/>
                <a:cs typeface="Arial"/>
                <a:sym typeface="Arial"/>
              </a:rPr>
              <a:t>actúenlo</a:t>
            </a:r>
            <a:r>
              <a:rPr lang="en-US" sz="1200" b="0" i="0" u="none" strike="noStrike" kern="1200" cap="none" dirty="0">
                <a:solidFill>
                  <a:schemeClr val="dk1"/>
                </a:solidFill>
                <a:effectLst/>
                <a:latin typeface="Arial"/>
                <a:ea typeface="Arial"/>
                <a:cs typeface="Arial"/>
                <a:sym typeface="Arial"/>
              </a:rPr>
              <a:t> con </a:t>
            </a:r>
            <a:r>
              <a:rPr lang="en-US" sz="1200" b="0" i="0" u="none" strike="noStrike" kern="1200" cap="none" dirty="0" err="1">
                <a:solidFill>
                  <a:schemeClr val="dk1"/>
                </a:solidFill>
                <a:effectLst/>
                <a:latin typeface="Arial"/>
                <a:ea typeface="Arial"/>
                <a:cs typeface="Arial"/>
                <a:sym typeface="Arial"/>
              </a:rPr>
              <a:t>accesorios</a:t>
            </a:r>
            <a:r>
              <a:rPr lang="en-US" sz="1200" b="0" i="0" u="none" strike="noStrike" kern="1200" cap="none" dirty="0">
                <a:solidFill>
                  <a:schemeClr val="dk1"/>
                </a:solidFill>
                <a:effectLst/>
                <a:latin typeface="Arial"/>
                <a:ea typeface="Arial"/>
                <a:cs typeface="Arial"/>
                <a:sym typeface="Arial"/>
              </a:rPr>
              <a:t> y </a:t>
            </a:r>
            <a:r>
              <a:rPr lang="en-US" sz="1200" b="0" i="0" u="none" strike="noStrike" kern="1200" cap="none" dirty="0" err="1">
                <a:solidFill>
                  <a:schemeClr val="dk1"/>
                </a:solidFill>
                <a:effectLst/>
                <a:latin typeface="Arial"/>
                <a:ea typeface="Arial"/>
                <a:cs typeface="Arial"/>
                <a:sym typeface="Arial"/>
              </a:rPr>
              <a:t>disfraces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Dígale</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cuál</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es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su</a:t>
            </a:r>
            <a:r>
              <a:rPr lang="en-US" sz="1200" b="0" i="0" u="none" strike="noStrike" kern="1200" cap="none" dirty="0">
                <a:solidFill>
                  <a:schemeClr val="dk1"/>
                </a:solidFill>
                <a:effectLst/>
                <a:latin typeface="Arial"/>
                <a:ea typeface="Arial"/>
                <a:cs typeface="Arial"/>
                <a:sym typeface="Arial"/>
              </a:rPr>
              <a:t> parte </a:t>
            </a:r>
            <a:r>
              <a:rPr lang="en-US" sz="1200" b="0" i="0" u="none" strike="noStrike" kern="1200" cap="none" dirty="0" err="1">
                <a:solidFill>
                  <a:schemeClr val="dk1"/>
                </a:solidFill>
                <a:effectLst/>
                <a:latin typeface="Arial"/>
                <a:ea typeface="Arial"/>
                <a:cs typeface="Arial"/>
                <a:sym typeface="Arial"/>
              </a:rPr>
              <a:t>favorita</a:t>
            </a:r>
            <a:r>
              <a:rPr lang="en-US" sz="1200" b="0" i="0" u="none" strike="noStrike" kern="1200" cap="none" dirty="0">
                <a:solidFill>
                  <a:schemeClr val="dk1"/>
                </a:solidFill>
                <a:effectLst/>
                <a:latin typeface="Arial"/>
                <a:ea typeface="Arial"/>
                <a:cs typeface="Arial"/>
                <a:sym typeface="Arial"/>
              </a:rPr>
              <a:t> del </a:t>
            </a:r>
            <a:r>
              <a:rPr lang="en-US" sz="1200" b="0" i="0" u="none" strike="noStrike" kern="1200" cap="none" dirty="0" err="1">
                <a:solidFill>
                  <a:schemeClr val="dk1"/>
                </a:solidFill>
                <a:effectLst/>
                <a:latin typeface="Arial"/>
                <a:ea typeface="Arial"/>
                <a:cs typeface="Arial"/>
                <a:sym typeface="Arial"/>
              </a:rPr>
              <a:t>cuento</a:t>
            </a:r>
            <a:r>
              <a:rPr lang="en-US" sz="1200" b="0" i="0" u="none" strike="noStrike" kern="1200" cap="none" dirty="0">
                <a:solidFill>
                  <a:schemeClr val="dk1"/>
                </a:solidFill>
                <a:effectLst/>
                <a:latin typeface="Arial"/>
                <a:ea typeface="Arial"/>
                <a:cs typeface="Arial"/>
                <a:sym typeface="Arial"/>
              </a:rPr>
              <a:t> y </a:t>
            </a:r>
            <a:r>
              <a:rPr lang="en-US" sz="1200" b="0" i="0" u="none" strike="noStrike" kern="1200" cap="none" dirty="0" err="1">
                <a:solidFill>
                  <a:schemeClr val="dk1"/>
                </a:solidFill>
                <a:effectLst/>
                <a:latin typeface="Arial"/>
                <a:ea typeface="Arial"/>
                <a:cs typeface="Arial"/>
                <a:sym typeface="Arial"/>
              </a:rPr>
              <a:t>pregúntele</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cuál</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es</a:t>
            </a:r>
            <a:r>
              <a:rPr lang="en-US" sz="1200" b="0" i="0" u="none" strike="noStrike" kern="1200" cap="none" dirty="0">
                <a:solidFill>
                  <a:schemeClr val="dk1"/>
                </a:solidFill>
                <a:effectLst/>
                <a:latin typeface="Arial"/>
                <a:ea typeface="Arial"/>
                <a:cs typeface="Arial"/>
                <a:sym typeface="Arial"/>
              </a:rPr>
              <a:t> la </a:t>
            </a:r>
            <a:r>
              <a:rPr lang="en-US" sz="1200" b="0" i="0" u="none" strike="noStrike" kern="1200" cap="none" dirty="0" err="1">
                <a:solidFill>
                  <a:schemeClr val="dk1"/>
                </a:solidFill>
                <a:effectLst/>
                <a:latin typeface="Arial"/>
                <a:ea typeface="Arial"/>
                <a:cs typeface="Arial"/>
                <a:sym typeface="Arial"/>
              </a:rPr>
              <a:t>suya</a:t>
            </a:r>
            <a:r>
              <a:rPr lang="en-US" sz="1200" b="0" i="0" u="none" strike="noStrike" kern="1200" cap="none" dirty="0">
                <a:solidFill>
                  <a:schemeClr val="dk1"/>
                </a:solidFill>
                <a:effectLst/>
                <a:latin typeface="Arial"/>
                <a:ea typeface="Arial"/>
                <a:cs typeface="Arial"/>
                <a:sym typeface="Arial"/>
              </a:rPr>
              <a:t>.</a:t>
            </a:r>
          </a:p>
          <a:p>
            <a:r>
              <a:rPr lang="en-US" sz="1200" b="0" i="0" u="none" strike="noStrike" kern="1200" cap="none" dirty="0" err="1">
                <a:solidFill>
                  <a:schemeClr val="dk1"/>
                </a:solidFill>
                <a:effectLst/>
                <a:latin typeface="Arial"/>
                <a:ea typeface="Arial"/>
                <a:cs typeface="Arial"/>
                <a:sym typeface="Arial"/>
              </a:rPr>
              <a:t>Miren</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fotos</a:t>
            </a:r>
            <a:r>
              <a:rPr lang="en-US" sz="1200" b="0" i="0" u="none" strike="noStrike" kern="1200" cap="none" dirty="0">
                <a:solidFill>
                  <a:schemeClr val="dk1"/>
                </a:solidFill>
                <a:effectLst/>
                <a:latin typeface="Arial"/>
                <a:ea typeface="Arial"/>
                <a:cs typeface="Arial"/>
                <a:sym typeface="Arial"/>
              </a:rPr>
              <a:t> de la </a:t>
            </a:r>
            <a:r>
              <a:rPr lang="en-US" sz="1200" b="0" i="0" u="none" strike="noStrike" kern="1200" cap="none" dirty="0" err="1">
                <a:solidFill>
                  <a:schemeClr val="dk1"/>
                </a:solidFill>
                <a:effectLst/>
                <a:latin typeface="Arial"/>
                <a:ea typeface="Arial"/>
                <a:cs typeface="Arial"/>
                <a:sym typeface="Arial"/>
              </a:rPr>
              <a:t>familia</a:t>
            </a:r>
            <a:r>
              <a:rPr lang="en-US" sz="1200" b="0" i="0" u="none" strike="noStrike" kern="1200" cap="none" dirty="0">
                <a:solidFill>
                  <a:schemeClr val="dk1"/>
                </a:solidFill>
                <a:effectLst/>
                <a:latin typeface="Arial"/>
                <a:ea typeface="Arial"/>
                <a:cs typeface="Arial"/>
                <a:sym typeface="Arial"/>
              </a:rPr>
              <a:t> y </a:t>
            </a:r>
            <a:r>
              <a:rPr lang="en-US" sz="1200" b="0" i="0" u="none" strike="noStrike" kern="1200" cap="none" dirty="0" err="1">
                <a:solidFill>
                  <a:schemeClr val="dk1"/>
                </a:solidFill>
                <a:effectLst/>
                <a:latin typeface="Arial"/>
                <a:ea typeface="Arial"/>
                <a:cs typeface="Arial"/>
                <a:sym typeface="Arial"/>
              </a:rPr>
              <a:t>pida</a:t>
            </a:r>
            <a:r>
              <a:rPr lang="en-US" sz="1200" b="0" i="0" u="none" strike="noStrike" kern="1200" cap="none" dirty="0">
                <a:solidFill>
                  <a:schemeClr val="dk1"/>
                </a:solidFill>
                <a:effectLst/>
                <a:latin typeface="Arial"/>
                <a:ea typeface="Arial"/>
                <a:cs typeface="Arial"/>
                <a:sym typeface="Arial"/>
              </a:rPr>
              <a:t> al </a:t>
            </a:r>
            <a:r>
              <a:rPr lang="en-US" sz="1200" b="0" i="0" u="none" strike="noStrike" kern="1200" cap="none" dirty="0" err="1">
                <a:solidFill>
                  <a:schemeClr val="dk1"/>
                </a:solidFill>
                <a:effectLst/>
                <a:latin typeface="Arial"/>
                <a:ea typeface="Arial"/>
                <a:cs typeface="Arial"/>
                <a:sym typeface="Arial"/>
              </a:rPr>
              <a:t>niño</a:t>
            </a:r>
            <a:r>
              <a:rPr lang="en-US" sz="1200" b="0" i="0" u="none" strike="noStrike" kern="1200" cap="none" dirty="0">
                <a:solidFill>
                  <a:schemeClr val="dk1"/>
                </a:solidFill>
                <a:effectLst/>
                <a:latin typeface="Arial"/>
                <a:ea typeface="Arial"/>
                <a:cs typeface="Arial"/>
                <a:sym typeface="Arial"/>
              </a:rPr>
              <a:t> que </a:t>
            </a:r>
            <a:r>
              <a:rPr lang="en-US" sz="1200" b="0" i="0" u="none" strike="noStrike" kern="1200" cap="none" dirty="0" err="1">
                <a:solidFill>
                  <a:schemeClr val="dk1"/>
                </a:solidFill>
                <a:effectLst/>
                <a:latin typeface="Arial"/>
                <a:ea typeface="Arial"/>
                <a:cs typeface="Arial"/>
                <a:sym typeface="Arial"/>
              </a:rPr>
              <a:t>describa</a:t>
            </a:r>
            <a:r>
              <a:rPr lang="en-US" sz="1200" b="0" i="0" u="none" strike="noStrike" kern="1200" cap="none" dirty="0">
                <a:solidFill>
                  <a:schemeClr val="dk1"/>
                </a:solidFill>
                <a:effectLst/>
                <a:latin typeface="Arial"/>
                <a:ea typeface="Arial"/>
                <a:cs typeface="Arial"/>
                <a:sym typeface="Arial"/>
              </a:rPr>
              <a:t> lo que </a:t>
            </a:r>
            <a:r>
              <a:rPr lang="en-US" sz="1200" b="0" i="0" u="none" strike="noStrike" kern="1200" cap="none" dirty="0" err="1">
                <a:solidFill>
                  <a:schemeClr val="dk1"/>
                </a:solidFill>
                <a:effectLst/>
                <a:latin typeface="Arial"/>
                <a:ea typeface="Arial"/>
                <a:cs typeface="Arial"/>
                <a:sym typeface="Arial"/>
              </a:rPr>
              <a:t>sucede</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en</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cada</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una</a:t>
            </a:r>
            <a:r>
              <a:rPr lang="en-US" sz="1200" b="0" i="0" u="none" strike="noStrike" kern="1200" cap="none" dirty="0">
                <a:solidFill>
                  <a:schemeClr val="dk1"/>
                </a:solidFill>
                <a:effectLst/>
                <a:latin typeface="Arial"/>
                <a:ea typeface="Arial"/>
                <a:cs typeface="Arial"/>
                <a:sym typeface="Arial"/>
              </a:rPr>
              <a:t>.</a:t>
            </a:r>
          </a:p>
          <a:p>
            <a:r>
              <a:rPr lang="en-US" sz="1200" b="0" i="0" u="none" strike="noStrike" kern="1200" cap="none" dirty="0">
                <a:solidFill>
                  <a:schemeClr val="dk1"/>
                </a:solidFill>
                <a:effectLst/>
                <a:latin typeface="Arial"/>
                <a:ea typeface="Arial"/>
                <a:cs typeface="Arial"/>
                <a:sym typeface="Arial"/>
              </a:rPr>
              <a:t>Practique las </a:t>
            </a:r>
            <a:r>
              <a:rPr lang="en-US" sz="1200" b="0" i="0" u="none" strike="noStrike" kern="1200" cap="none" dirty="0" err="1">
                <a:solidFill>
                  <a:schemeClr val="dk1"/>
                </a:solidFill>
                <a:effectLst/>
                <a:latin typeface="Arial"/>
                <a:ea typeface="Arial"/>
                <a:cs typeface="Arial"/>
                <a:sym typeface="Arial"/>
              </a:rPr>
              <a:t>destrezas</a:t>
            </a:r>
            <a:r>
              <a:rPr lang="en-US" sz="1200" b="0" i="0" u="none" strike="noStrike" kern="1200" cap="none" dirty="0">
                <a:solidFill>
                  <a:schemeClr val="dk1"/>
                </a:solidFill>
                <a:effectLst/>
                <a:latin typeface="Arial"/>
                <a:ea typeface="Arial"/>
                <a:cs typeface="Arial"/>
                <a:sym typeface="Arial"/>
              </a:rPr>
              <a:t> de </a:t>
            </a:r>
            <a:r>
              <a:rPr lang="en-US" sz="1200" b="0" i="0" u="none" strike="noStrike" kern="1200" cap="none" dirty="0" err="1">
                <a:solidFill>
                  <a:schemeClr val="dk1"/>
                </a:solidFill>
                <a:effectLst/>
                <a:latin typeface="Arial"/>
                <a:ea typeface="Arial"/>
                <a:cs typeface="Arial"/>
                <a:sym typeface="Arial"/>
              </a:rPr>
              <a:t>compresión</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haciéndole</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preguntas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Sugiérale</a:t>
            </a:r>
            <a:r>
              <a:rPr lang="en-US" sz="1200" b="0" i="0" u="none" strike="noStrike" kern="1200" cap="none" dirty="0">
                <a:solidFill>
                  <a:schemeClr val="dk1"/>
                </a:solidFill>
                <a:effectLst/>
                <a:latin typeface="Arial"/>
                <a:ea typeface="Arial"/>
                <a:cs typeface="Arial"/>
                <a:sym typeface="Arial"/>
              </a:rPr>
              <a:t> al </a:t>
            </a:r>
            <a:r>
              <a:rPr lang="en-US" sz="1200" b="0" i="0" u="none" strike="noStrike" kern="1200" cap="none" dirty="0" err="1">
                <a:solidFill>
                  <a:schemeClr val="dk1"/>
                </a:solidFill>
                <a:effectLst/>
                <a:latin typeface="Arial"/>
                <a:ea typeface="Arial"/>
                <a:cs typeface="Arial"/>
                <a:sym typeface="Arial"/>
              </a:rPr>
              <a:t>niño</a:t>
            </a:r>
            <a:r>
              <a:rPr lang="en-US" sz="1200" b="0" i="0" u="none" strike="noStrike" kern="1200" cap="none" dirty="0">
                <a:solidFill>
                  <a:schemeClr val="dk1"/>
                </a:solidFill>
                <a:effectLst/>
                <a:latin typeface="Arial"/>
                <a:ea typeface="Arial"/>
                <a:cs typeface="Arial"/>
                <a:sym typeface="Arial"/>
              </a:rPr>
              <a:t> que </a:t>
            </a:r>
            <a:r>
              <a:rPr lang="en-US" sz="1200" b="0" i="0" u="none" strike="noStrike" kern="1200" cap="none" dirty="0" err="1">
                <a:solidFill>
                  <a:schemeClr val="dk1"/>
                </a:solidFill>
                <a:effectLst/>
                <a:latin typeface="Arial"/>
                <a:ea typeface="Arial"/>
                <a:cs typeface="Arial"/>
                <a:sym typeface="Arial"/>
              </a:rPr>
              <a:t>trate</a:t>
            </a:r>
            <a:r>
              <a:rPr lang="en-US" sz="1200" b="0" i="0" u="none" strike="noStrike" kern="1200" cap="none" dirty="0">
                <a:solidFill>
                  <a:schemeClr val="dk1"/>
                </a:solidFill>
                <a:effectLst/>
                <a:latin typeface="Arial"/>
                <a:ea typeface="Arial"/>
                <a:cs typeface="Arial"/>
                <a:sym typeface="Arial"/>
              </a:rPr>
              <a:t> de </a:t>
            </a:r>
            <a:r>
              <a:rPr lang="en-US" sz="1200" b="0" i="0" u="none" strike="noStrike" kern="1200" cap="none" dirty="0" err="1">
                <a:solidFill>
                  <a:schemeClr val="dk1"/>
                </a:solidFill>
                <a:effectLst/>
                <a:latin typeface="Arial"/>
                <a:ea typeface="Arial"/>
                <a:cs typeface="Arial"/>
                <a:sym typeface="Arial"/>
              </a:rPr>
              <a:t>jugarle</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bromas</a:t>
            </a:r>
            <a:r>
              <a:rPr lang="en-US" sz="1200" b="0" i="0" u="none" strike="noStrike" kern="1200" cap="none" dirty="0">
                <a:solidFill>
                  <a:schemeClr val="dk1"/>
                </a:solidFill>
                <a:effectLst/>
                <a:latin typeface="Arial"/>
                <a:ea typeface="Arial"/>
                <a:cs typeface="Arial"/>
                <a:sym typeface="Arial"/>
              </a:rPr>
              <a:t> con </a:t>
            </a:r>
            <a:r>
              <a:rPr lang="en-US" sz="1200" b="0" i="0" u="none" strike="noStrike" kern="1200" cap="none" dirty="0" err="1">
                <a:solidFill>
                  <a:schemeClr val="dk1"/>
                </a:solidFill>
                <a:effectLst/>
                <a:latin typeface="Arial"/>
                <a:ea typeface="Arial"/>
                <a:cs typeface="Arial"/>
                <a:sym typeface="Arial"/>
              </a:rPr>
              <a:t>sus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propias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preguntas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Haga</a:t>
            </a:r>
            <a:r>
              <a:rPr lang="en-US" sz="1200" b="0" i="0" u="none" strike="noStrike" kern="1200" cap="none" dirty="0">
                <a:solidFill>
                  <a:schemeClr val="dk1"/>
                </a:solidFill>
                <a:effectLst/>
                <a:latin typeface="Arial"/>
                <a:ea typeface="Arial"/>
                <a:cs typeface="Arial"/>
                <a:sym typeface="Arial"/>
              </a:rPr>
              <a:t> el </a:t>
            </a:r>
            <a:r>
              <a:rPr lang="en-US" sz="1200" b="0" i="0" u="none" strike="noStrike" kern="1200" cap="none" dirty="0" err="1">
                <a:solidFill>
                  <a:schemeClr val="dk1"/>
                </a:solidFill>
                <a:effectLst/>
                <a:latin typeface="Arial"/>
                <a:ea typeface="Arial"/>
                <a:cs typeface="Arial"/>
                <a:sym typeface="Arial"/>
              </a:rPr>
              <a:t>juego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más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divertido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haciéndole</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creer</a:t>
            </a:r>
            <a:r>
              <a:rPr lang="en-US" sz="1200" b="0" i="0" u="none" strike="noStrike" kern="1200" cap="none" dirty="0">
                <a:solidFill>
                  <a:schemeClr val="dk1"/>
                </a:solidFill>
                <a:effectLst/>
                <a:latin typeface="Arial"/>
                <a:ea typeface="Arial"/>
                <a:cs typeface="Arial"/>
                <a:sym typeface="Arial"/>
              </a:rPr>
              <a:t> al </a:t>
            </a:r>
            <a:r>
              <a:rPr lang="en-US" sz="1200" b="0" i="0" u="none" strike="noStrike" kern="1200" cap="none" dirty="0" err="1">
                <a:solidFill>
                  <a:schemeClr val="dk1"/>
                </a:solidFill>
                <a:effectLst/>
                <a:latin typeface="Arial"/>
                <a:ea typeface="Arial"/>
                <a:cs typeface="Arial"/>
                <a:sym typeface="Arial"/>
              </a:rPr>
              <a:t>niño</a:t>
            </a:r>
            <a:r>
              <a:rPr lang="en-US" sz="1200" b="0" i="0" u="none" strike="noStrike" kern="1200" cap="none" dirty="0">
                <a:solidFill>
                  <a:schemeClr val="dk1"/>
                </a:solidFill>
                <a:effectLst/>
                <a:latin typeface="Arial"/>
                <a:ea typeface="Arial"/>
                <a:cs typeface="Arial"/>
                <a:sym typeface="Arial"/>
              </a:rPr>
              <a:t> que </a:t>
            </a:r>
            <a:r>
              <a:rPr lang="en-US" sz="1200" b="0" i="0" u="none" strike="noStrike" kern="1200" cap="none" dirty="0" err="1">
                <a:solidFill>
                  <a:schemeClr val="dk1"/>
                </a:solidFill>
                <a:effectLst/>
                <a:latin typeface="Arial"/>
                <a:ea typeface="Arial"/>
                <a:cs typeface="Arial"/>
                <a:sym typeface="Arial"/>
              </a:rPr>
              <a:t>usted</a:t>
            </a:r>
            <a:r>
              <a:rPr lang="en-US" sz="1200" b="0" i="0" u="none" strike="noStrike" kern="1200" cap="none" dirty="0">
                <a:solidFill>
                  <a:schemeClr val="dk1"/>
                </a:solidFill>
                <a:effectLst/>
                <a:latin typeface="Arial"/>
                <a:ea typeface="Arial"/>
                <a:cs typeface="Arial"/>
                <a:sym typeface="Arial"/>
              </a:rPr>
              <a:t> no </a:t>
            </a:r>
            <a:r>
              <a:rPr lang="en-US" sz="1200" b="0" i="0" u="none" strike="noStrike" kern="1200" cap="none" dirty="0" err="1">
                <a:solidFill>
                  <a:schemeClr val="dk1"/>
                </a:solidFill>
                <a:effectLst/>
                <a:latin typeface="Arial"/>
                <a:ea typeface="Arial"/>
                <a:cs typeface="Arial"/>
                <a:sym typeface="Arial"/>
              </a:rPr>
              <a:t>puede</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contestar</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algunas</a:t>
            </a:r>
            <a:r>
              <a:rPr lang="en-US" sz="1200" b="0" i="0" u="none" strike="noStrike" kern="1200" cap="none" dirty="0">
                <a:solidFill>
                  <a:schemeClr val="dk1"/>
                </a:solidFill>
                <a:effectLst/>
                <a:latin typeface="Arial"/>
                <a:ea typeface="Arial"/>
                <a:cs typeface="Arial"/>
                <a:sym typeface="Arial"/>
              </a:rPr>
              <a:t> de </a:t>
            </a:r>
            <a:r>
              <a:rPr lang="en-US" sz="1200" b="0" i="0" u="none" strike="noStrike" kern="1200" cap="none" dirty="0" err="1">
                <a:solidFill>
                  <a:schemeClr val="dk1"/>
                </a:solidFill>
                <a:effectLst/>
                <a:latin typeface="Arial"/>
                <a:ea typeface="Arial"/>
                <a:cs typeface="Arial"/>
                <a:sym typeface="Arial"/>
              </a:rPr>
              <a:t>sus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preguntas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porque</a:t>
            </a:r>
            <a:r>
              <a:rPr lang="en-US" sz="1200" b="0" i="0" u="none" strike="noStrike" kern="1200" cap="none" dirty="0">
                <a:solidFill>
                  <a:schemeClr val="dk1"/>
                </a:solidFill>
                <a:effectLst/>
                <a:latin typeface="Arial"/>
                <a:ea typeface="Arial"/>
                <a:cs typeface="Arial"/>
                <a:sym typeface="Arial"/>
              </a:rPr>
              <a:t> son </a:t>
            </a:r>
            <a:r>
              <a:rPr lang="en-US" sz="1200" b="0" i="0" u="none" strike="noStrike" kern="1200" cap="none" dirty="0" err="1">
                <a:solidFill>
                  <a:schemeClr val="dk1"/>
                </a:solidFill>
                <a:effectLst/>
                <a:latin typeface="Arial"/>
                <a:ea typeface="Arial"/>
                <a:cs typeface="Arial"/>
                <a:sym typeface="Arial"/>
              </a:rPr>
              <a:t>demasiado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difíciles</a:t>
            </a:r>
            <a:r>
              <a:rPr lang="en-US" sz="1200" b="0" i="0" u="none" strike="noStrike" kern="1200" cap="none" dirty="0">
                <a:solidFill>
                  <a:schemeClr val="dk1"/>
                </a:solidFill>
                <a:effectLst/>
                <a:latin typeface="Arial"/>
                <a:ea typeface="Arial"/>
                <a:cs typeface="Arial"/>
                <a:sym typeface="Arial"/>
              </a:rPr>
              <a:t>.</a:t>
            </a:r>
          </a:p>
          <a:p>
            <a:r>
              <a:rPr lang="en-US" sz="1200" b="0" i="0" u="none" strike="noStrike" kern="1200" cap="none" dirty="0" err="1">
                <a:solidFill>
                  <a:schemeClr val="dk1"/>
                </a:solidFill>
                <a:effectLst/>
                <a:latin typeface="Arial"/>
                <a:ea typeface="Arial"/>
                <a:cs typeface="Arial"/>
                <a:sym typeface="Arial"/>
              </a:rPr>
              <a:t>Ayude</a:t>
            </a:r>
            <a:r>
              <a:rPr lang="en-US" sz="1200" b="0" i="0" u="none" strike="noStrike" kern="1200" cap="none" dirty="0">
                <a:solidFill>
                  <a:schemeClr val="dk1"/>
                </a:solidFill>
                <a:effectLst/>
                <a:latin typeface="Arial"/>
                <a:ea typeface="Arial"/>
                <a:cs typeface="Arial"/>
                <a:sym typeface="Arial"/>
              </a:rPr>
              <a:t> al </a:t>
            </a:r>
            <a:r>
              <a:rPr lang="en-US" sz="1200" b="0" i="0" u="none" strike="noStrike" kern="1200" cap="none" dirty="0" err="1">
                <a:solidFill>
                  <a:schemeClr val="dk1"/>
                </a:solidFill>
                <a:effectLst/>
                <a:latin typeface="Arial"/>
                <a:ea typeface="Arial"/>
                <a:cs typeface="Arial"/>
                <a:sym typeface="Arial"/>
              </a:rPr>
              <a:t>niño</a:t>
            </a:r>
            <a:r>
              <a:rPr lang="en-US" sz="1200" b="0" i="0" u="none" strike="noStrike" kern="1200" cap="none" dirty="0">
                <a:solidFill>
                  <a:schemeClr val="dk1"/>
                </a:solidFill>
                <a:effectLst/>
                <a:latin typeface="Arial"/>
                <a:ea typeface="Arial"/>
                <a:cs typeface="Arial"/>
                <a:sym typeface="Arial"/>
              </a:rPr>
              <a:t> a </a:t>
            </a:r>
            <a:r>
              <a:rPr lang="en-US" sz="1200" b="0" i="0" u="none" strike="noStrike" kern="1200" cap="none" dirty="0" err="1">
                <a:solidFill>
                  <a:schemeClr val="dk1"/>
                </a:solidFill>
                <a:effectLst/>
                <a:latin typeface="Arial"/>
                <a:ea typeface="Arial"/>
                <a:cs typeface="Arial"/>
                <a:sym typeface="Arial"/>
              </a:rPr>
              <a:t>practicar</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sus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destrezas</a:t>
            </a:r>
            <a:r>
              <a:rPr lang="en-US" sz="1200" b="0" i="0" u="none" strike="noStrike" kern="1200" cap="none" dirty="0">
                <a:solidFill>
                  <a:schemeClr val="dk1"/>
                </a:solidFill>
                <a:effectLst/>
                <a:latin typeface="Arial"/>
                <a:ea typeface="Arial"/>
                <a:cs typeface="Arial"/>
                <a:sym typeface="Arial"/>
              </a:rPr>
              <a:t> de </a:t>
            </a:r>
            <a:r>
              <a:rPr lang="en-US" sz="1200" b="0" i="0" u="none" strike="noStrike" kern="1200" cap="none" dirty="0" err="1">
                <a:solidFill>
                  <a:schemeClr val="dk1"/>
                </a:solidFill>
                <a:effectLst/>
                <a:latin typeface="Arial"/>
                <a:ea typeface="Arial"/>
                <a:cs typeface="Arial"/>
                <a:sym typeface="Arial"/>
              </a:rPr>
              <a:t>comunicación</a:t>
            </a:r>
            <a:r>
              <a:rPr lang="en-US" sz="1200" b="0" i="0" u="none" strike="noStrike" kern="1200" cap="none" dirty="0">
                <a:solidFill>
                  <a:schemeClr val="dk1"/>
                </a:solidFill>
                <a:effectLst/>
                <a:latin typeface="Arial"/>
                <a:ea typeface="Arial"/>
                <a:cs typeface="Arial"/>
                <a:sym typeface="Arial"/>
              </a:rPr>
              <a:t> social y de </a:t>
            </a:r>
            <a:r>
              <a:rPr lang="en-US" sz="1200" b="0" i="0" u="none" strike="noStrike" kern="1200" cap="none" dirty="0" err="1">
                <a:solidFill>
                  <a:schemeClr val="dk1"/>
                </a:solidFill>
                <a:effectLst/>
                <a:latin typeface="Arial"/>
                <a:ea typeface="Arial"/>
                <a:cs typeface="Arial"/>
                <a:sym typeface="Arial"/>
              </a:rPr>
              <a:t>narración</a:t>
            </a:r>
            <a:r>
              <a:rPr lang="en-US" sz="1200" b="0" i="0" u="none" strike="noStrike" kern="1200" cap="none" dirty="0">
                <a:solidFill>
                  <a:schemeClr val="dk1"/>
                </a:solidFill>
                <a:effectLst/>
                <a:latin typeface="Arial"/>
                <a:ea typeface="Arial"/>
                <a:cs typeface="Arial"/>
                <a:sym typeface="Arial"/>
              </a:rPr>
              <a:t> al "</a:t>
            </a:r>
            <a:r>
              <a:rPr lang="en-US" sz="1200" b="0" i="0" u="none" strike="noStrike" kern="1200" cap="none" dirty="0" err="1">
                <a:solidFill>
                  <a:schemeClr val="dk1"/>
                </a:solidFill>
                <a:effectLst/>
                <a:latin typeface="Arial"/>
                <a:ea typeface="Arial"/>
                <a:cs typeface="Arial"/>
                <a:sym typeface="Arial"/>
              </a:rPr>
              <a:t>actuar</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escenas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típicas</a:t>
            </a:r>
            <a:r>
              <a:rPr lang="en-US" sz="1200" b="0" i="0" u="none" strike="noStrike" kern="1200" cap="none" dirty="0">
                <a:solidFill>
                  <a:schemeClr val="dk1"/>
                </a:solidFill>
                <a:effectLst/>
                <a:latin typeface="Arial"/>
                <a:ea typeface="Arial"/>
                <a:cs typeface="Arial"/>
                <a:sym typeface="Arial"/>
              </a:rPr>
              <a:t> de la </a:t>
            </a:r>
            <a:r>
              <a:rPr lang="en-US" sz="1200" b="0" i="0" u="none" strike="noStrike" kern="1200" cap="none" dirty="0" err="1">
                <a:solidFill>
                  <a:schemeClr val="dk1"/>
                </a:solidFill>
                <a:effectLst/>
                <a:latin typeface="Arial"/>
                <a:ea typeface="Arial"/>
                <a:cs typeface="Arial"/>
                <a:sym typeface="Arial"/>
              </a:rPr>
              <a:t>vida</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diaria</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ej</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cocinar</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prepararse</a:t>
            </a:r>
            <a:r>
              <a:rPr lang="en-US" sz="1200" b="0" i="0" u="none" strike="noStrike" kern="1200" cap="none" dirty="0">
                <a:solidFill>
                  <a:schemeClr val="dk1"/>
                </a:solidFill>
                <a:effectLst/>
                <a:latin typeface="Arial"/>
                <a:ea typeface="Arial"/>
                <a:cs typeface="Arial"/>
                <a:sym typeface="Arial"/>
              </a:rPr>
              <a:t> para </a:t>
            </a:r>
            <a:r>
              <a:rPr lang="en-US" sz="1200" b="0" i="0" u="none" strike="noStrike" kern="1200" cap="none" dirty="0" err="1">
                <a:solidFill>
                  <a:schemeClr val="dk1"/>
                </a:solidFill>
                <a:effectLst/>
                <a:latin typeface="Arial"/>
                <a:ea typeface="Arial"/>
                <a:cs typeface="Arial"/>
                <a:sym typeface="Arial"/>
              </a:rPr>
              <a:t>dormir</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ir</a:t>
            </a:r>
            <a:r>
              <a:rPr lang="en-US" sz="1200" b="0" i="0" u="none" strike="noStrike" kern="1200" cap="none" dirty="0">
                <a:solidFill>
                  <a:schemeClr val="dk1"/>
                </a:solidFill>
                <a:effectLst/>
                <a:latin typeface="Arial"/>
                <a:ea typeface="Arial"/>
                <a:cs typeface="Arial"/>
                <a:sym typeface="Arial"/>
              </a:rPr>
              <a:t> al </a:t>
            </a:r>
            <a:r>
              <a:rPr lang="en-US" sz="1200" b="0" i="0" u="none" strike="noStrike" kern="1200" cap="none" dirty="0" err="1">
                <a:solidFill>
                  <a:schemeClr val="dk1"/>
                </a:solidFill>
                <a:effectLst/>
                <a:latin typeface="Arial"/>
                <a:ea typeface="Arial"/>
                <a:cs typeface="Arial"/>
                <a:sym typeface="Arial"/>
              </a:rPr>
              <a:t>médico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usando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una</a:t>
            </a:r>
            <a:r>
              <a:rPr lang="en-US" sz="1200" b="0" i="0" u="none" strike="noStrike" kern="1200" cap="none" dirty="0">
                <a:solidFill>
                  <a:schemeClr val="dk1"/>
                </a:solidFill>
                <a:effectLst/>
                <a:latin typeface="Arial"/>
                <a:ea typeface="Arial"/>
                <a:cs typeface="Arial"/>
                <a:sym typeface="Arial"/>
              </a:rPr>
              <a:t> casa de </a:t>
            </a:r>
            <a:r>
              <a:rPr lang="en-US" sz="1200" b="0" i="0" u="none" strike="noStrike" kern="1200" cap="none" dirty="0" err="1">
                <a:solidFill>
                  <a:schemeClr val="dk1"/>
                </a:solidFill>
                <a:effectLst/>
                <a:latin typeface="Arial"/>
                <a:ea typeface="Arial"/>
                <a:cs typeface="Arial"/>
                <a:sym typeface="Arial"/>
              </a:rPr>
              <a:t>muñecas</a:t>
            </a:r>
            <a:r>
              <a:rPr lang="en-US" sz="1200" b="0" i="0" u="none" strike="noStrike" kern="1200" cap="none" dirty="0">
                <a:solidFill>
                  <a:schemeClr val="dk1"/>
                </a:solidFill>
                <a:effectLst/>
                <a:latin typeface="Arial"/>
                <a:ea typeface="Arial"/>
                <a:cs typeface="Arial"/>
                <a:sym typeface="Arial"/>
              </a:rPr>
              <a:t> y </a:t>
            </a:r>
            <a:r>
              <a:rPr lang="en-US" sz="1200" b="0" i="0" u="none" strike="noStrike" kern="1200" cap="none" dirty="0" err="1">
                <a:solidFill>
                  <a:schemeClr val="dk1"/>
                </a:solidFill>
                <a:effectLst/>
                <a:latin typeface="Arial"/>
                <a:ea typeface="Arial"/>
                <a:cs typeface="Arial"/>
                <a:sym typeface="Arial"/>
              </a:rPr>
              <a:t>sus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accesorios</a:t>
            </a:r>
            <a:r>
              <a:rPr lang="en-US" sz="1200" b="0" i="0" u="none" strike="noStrike" kern="1200" cap="none" dirty="0">
                <a:solidFill>
                  <a:schemeClr val="dk1"/>
                </a:solidFill>
                <a:effectLst/>
                <a:latin typeface="Arial"/>
                <a:ea typeface="Arial"/>
                <a:cs typeface="Arial"/>
                <a:sym typeface="Arial"/>
              </a:rPr>
              <a:t>. Practique el </a:t>
            </a:r>
            <a:r>
              <a:rPr lang="en-US" sz="1200" b="0" i="0" u="none" strike="noStrike" kern="1200" cap="none" dirty="0" err="1">
                <a:solidFill>
                  <a:schemeClr val="dk1"/>
                </a:solidFill>
                <a:effectLst/>
                <a:latin typeface="Arial"/>
                <a:ea typeface="Arial"/>
                <a:cs typeface="Arial"/>
                <a:sym typeface="Arial"/>
              </a:rPr>
              <a:t>mismo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tipo</a:t>
            </a:r>
            <a:r>
              <a:rPr lang="en-US" sz="1200" b="0" i="0" u="none" strike="noStrike" kern="1200" cap="none" dirty="0">
                <a:solidFill>
                  <a:schemeClr val="dk1"/>
                </a:solidFill>
                <a:effectLst/>
                <a:latin typeface="Arial"/>
                <a:ea typeface="Arial"/>
                <a:cs typeface="Arial"/>
                <a:sym typeface="Arial"/>
              </a:rPr>
              <a:t> de </a:t>
            </a:r>
            <a:r>
              <a:rPr lang="en-US" sz="1200" b="0" i="0" u="none" strike="noStrike" kern="1200" cap="none" dirty="0" err="1">
                <a:solidFill>
                  <a:schemeClr val="dk1"/>
                </a:solidFill>
                <a:effectLst/>
                <a:latin typeface="Arial"/>
                <a:ea typeface="Arial"/>
                <a:cs typeface="Arial"/>
                <a:sym typeface="Arial"/>
              </a:rPr>
              <a:t>actividad</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cuando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jueguen</a:t>
            </a:r>
            <a:r>
              <a:rPr lang="en-US" sz="1200" b="0" i="0" u="none" strike="noStrike" kern="1200" cap="none" dirty="0">
                <a:solidFill>
                  <a:schemeClr val="dk1"/>
                </a:solidFill>
                <a:effectLst/>
                <a:latin typeface="Arial"/>
                <a:ea typeface="Arial"/>
                <a:cs typeface="Arial"/>
                <a:sym typeface="Arial"/>
              </a:rPr>
              <a:t> a </a:t>
            </a:r>
            <a:r>
              <a:rPr lang="en-US" sz="1200" b="0" i="0" u="none" strike="noStrike" kern="1200" cap="none" dirty="0" err="1">
                <a:solidFill>
                  <a:schemeClr val="dk1"/>
                </a:solidFill>
                <a:effectLst/>
                <a:latin typeface="Arial"/>
                <a:ea typeface="Arial"/>
                <a:cs typeface="Arial"/>
                <a:sym typeface="Arial"/>
              </a:rPr>
              <a:t>disfrazarse</a:t>
            </a:r>
            <a:r>
              <a:rPr lang="en-US" sz="1200" b="0" i="0" u="none" strike="noStrike" kern="1200" cap="none" dirty="0">
                <a:solidFill>
                  <a:schemeClr val="dk1"/>
                </a:solidFill>
                <a:effectLst/>
                <a:latin typeface="Arial"/>
                <a:ea typeface="Arial"/>
                <a:cs typeface="Arial"/>
                <a:sym typeface="Arial"/>
              </a:rPr>
              <a:t>. Como de </a:t>
            </a:r>
            <a:r>
              <a:rPr lang="en-US" sz="1200" b="0" i="0" u="none" strike="noStrike" kern="1200" cap="none" dirty="0" err="1">
                <a:solidFill>
                  <a:schemeClr val="dk1"/>
                </a:solidFill>
                <a:effectLst/>
                <a:latin typeface="Arial"/>
                <a:ea typeface="Arial"/>
                <a:cs typeface="Arial"/>
                <a:sym typeface="Arial"/>
              </a:rPr>
              <a:t>costumbre</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pida</a:t>
            </a:r>
            <a:r>
              <a:rPr lang="en-US" sz="1200" b="0" i="0" u="none" strike="noStrike" kern="1200" cap="none" dirty="0">
                <a:solidFill>
                  <a:schemeClr val="dk1"/>
                </a:solidFill>
                <a:effectLst/>
                <a:latin typeface="Arial"/>
                <a:ea typeface="Arial"/>
                <a:cs typeface="Arial"/>
                <a:sym typeface="Arial"/>
              </a:rPr>
              <a:t> al </a:t>
            </a:r>
            <a:r>
              <a:rPr lang="en-US" sz="1200" b="0" i="0" u="none" strike="noStrike" kern="1200" cap="none" dirty="0" err="1">
                <a:solidFill>
                  <a:schemeClr val="dk1"/>
                </a:solidFill>
                <a:effectLst/>
                <a:latin typeface="Arial"/>
                <a:ea typeface="Arial"/>
                <a:cs typeface="Arial"/>
                <a:sym typeface="Arial"/>
              </a:rPr>
              <a:t>niño</a:t>
            </a:r>
            <a:r>
              <a:rPr lang="en-US" sz="1200" b="0" i="0" u="none" strike="noStrike" kern="1200" cap="none" dirty="0">
                <a:solidFill>
                  <a:schemeClr val="dk1"/>
                </a:solidFill>
                <a:effectLst/>
                <a:latin typeface="Arial"/>
                <a:ea typeface="Arial"/>
                <a:cs typeface="Arial"/>
                <a:sym typeface="Arial"/>
              </a:rPr>
              <a:t> que </a:t>
            </a:r>
            <a:r>
              <a:rPr lang="en-US" sz="1200" b="0" i="0" u="none" strike="noStrike" kern="1200" cap="none" dirty="0" err="1">
                <a:solidFill>
                  <a:schemeClr val="dk1"/>
                </a:solidFill>
                <a:effectLst/>
                <a:latin typeface="Arial"/>
                <a:ea typeface="Arial"/>
                <a:cs typeface="Arial"/>
                <a:sym typeface="Arial"/>
              </a:rPr>
              <a:t>repita</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si</a:t>
            </a:r>
            <a:r>
              <a:rPr lang="en-US" sz="1200" b="0" i="0" u="none" strike="noStrike" kern="1200" cap="none" dirty="0">
                <a:solidFill>
                  <a:schemeClr val="dk1"/>
                </a:solidFill>
                <a:effectLst/>
                <a:latin typeface="Arial"/>
                <a:ea typeface="Arial"/>
                <a:cs typeface="Arial"/>
                <a:sym typeface="Arial"/>
              </a:rPr>
              <a:t> no </a:t>
            </a:r>
            <a:r>
              <a:rPr lang="en-US" sz="1200" b="0" i="0" u="none" strike="noStrike" kern="1200" cap="none" dirty="0" err="1">
                <a:solidFill>
                  <a:schemeClr val="dk1"/>
                </a:solidFill>
                <a:effectLst/>
                <a:latin typeface="Arial"/>
                <a:ea typeface="Arial"/>
                <a:cs typeface="Arial"/>
                <a:sym typeface="Arial"/>
              </a:rPr>
              <a:t>entiende</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usted</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por</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completo</a:t>
            </a:r>
            <a:r>
              <a:rPr lang="en-US" sz="1200" b="0" i="0" u="none" strike="noStrike" kern="1200" cap="none" dirty="0">
                <a:solidFill>
                  <a:schemeClr val="dk1"/>
                </a:solidFill>
                <a:effectLst/>
                <a:latin typeface="Arial"/>
                <a:ea typeface="Arial"/>
                <a:cs typeface="Arial"/>
                <a:sym typeface="Arial"/>
              </a:rPr>
              <a:t> lo que </a:t>
            </a:r>
            <a:r>
              <a:rPr lang="en-US" sz="1200" b="0" i="0" u="none" strike="noStrike" kern="1200" cap="none" dirty="0" err="1">
                <a:solidFill>
                  <a:schemeClr val="dk1"/>
                </a:solidFill>
                <a:effectLst/>
                <a:latin typeface="Arial"/>
                <a:ea typeface="Arial"/>
                <a:cs typeface="Arial"/>
                <a:sym typeface="Arial"/>
              </a:rPr>
              <a:t>haya</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dicho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Esto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demuestra</a:t>
            </a:r>
            <a:r>
              <a:rPr lang="en-US" sz="1200" b="0" i="0" u="none" strike="noStrike" kern="1200" cap="none" dirty="0">
                <a:solidFill>
                  <a:schemeClr val="dk1"/>
                </a:solidFill>
                <a:effectLst/>
                <a:latin typeface="Arial"/>
                <a:ea typeface="Arial"/>
                <a:cs typeface="Arial"/>
                <a:sym typeface="Arial"/>
              </a:rPr>
              <a:t> al </a:t>
            </a:r>
            <a:r>
              <a:rPr lang="en-US" sz="1200" b="0" i="0" u="none" strike="noStrike" kern="1200" cap="none" dirty="0" err="1">
                <a:solidFill>
                  <a:schemeClr val="dk1"/>
                </a:solidFill>
                <a:effectLst/>
                <a:latin typeface="Arial"/>
                <a:ea typeface="Arial"/>
                <a:cs typeface="Arial"/>
                <a:sym typeface="Arial"/>
              </a:rPr>
              <a:t>niño</a:t>
            </a:r>
            <a:r>
              <a:rPr lang="en-US" sz="1200" b="0" i="0" u="none" strike="noStrike" kern="1200" cap="none" dirty="0">
                <a:solidFill>
                  <a:schemeClr val="dk1"/>
                </a:solidFill>
                <a:effectLst/>
                <a:latin typeface="Arial"/>
                <a:ea typeface="Arial"/>
                <a:cs typeface="Arial"/>
                <a:sym typeface="Arial"/>
              </a:rPr>
              <a:t> que lo que </a:t>
            </a:r>
            <a:r>
              <a:rPr lang="en-US" sz="1200" b="0" i="0" u="none" strike="noStrike" kern="1200" cap="none" dirty="0" err="1">
                <a:solidFill>
                  <a:schemeClr val="dk1"/>
                </a:solidFill>
                <a:effectLst/>
                <a:latin typeface="Arial"/>
                <a:ea typeface="Arial"/>
                <a:cs typeface="Arial"/>
                <a:sym typeface="Arial"/>
              </a:rPr>
              <a:t>él</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diga</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tiene</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importancia</a:t>
            </a:r>
            <a:r>
              <a:rPr lang="en-US" sz="1200" b="0" i="0" u="none" strike="noStrike" kern="1200" cap="none" dirty="0">
                <a:solidFill>
                  <a:schemeClr val="dk1"/>
                </a:solidFill>
                <a:effectLst/>
                <a:latin typeface="Arial"/>
                <a:ea typeface="Arial"/>
                <a:cs typeface="Arial"/>
                <a:sym typeface="Arial"/>
              </a:rPr>
              <a:t>.</a:t>
            </a:r>
          </a:p>
          <a:p>
            <a:pPr marL="0" marR="0" lvl="0" indent="0" algn="l" rtl="0">
              <a:spcBef>
                <a:spcPts val="0"/>
              </a:spcBef>
              <a:buSzPct val="25000"/>
              <a:buNone/>
            </a:pPr>
            <a:endParaRPr sz="1200" b="0" i="0" u="none" strike="noStrike" cap="none" dirty="0">
              <a:solidFill>
                <a:schemeClr val="dk1"/>
              </a:solidFill>
              <a:latin typeface="Arial"/>
              <a:ea typeface="Arial"/>
              <a:cs typeface="Arial"/>
              <a:sym typeface="Arial"/>
            </a:endParaRPr>
          </a:p>
        </p:txBody>
      </p:sp>
      <p:sp>
        <p:nvSpPr>
          <p:cNvPr id="104" name="Shape 104"/>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085883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3" name="Shape 103"/>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r>
              <a:rPr lang="en-US" sz="1200" b="0" i="0" u="none" strike="noStrike" kern="1200" cap="none" dirty="0">
                <a:solidFill>
                  <a:schemeClr val="dk1"/>
                </a:solidFill>
                <a:effectLst/>
                <a:latin typeface="Arial"/>
                <a:ea typeface="Arial"/>
                <a:cs typeface="Arial"/>
                <a:sym typeface="Arial"/>
              </a:rPr>
              <a:t>¿</a:t>
            </a:r>
            <a:r>
              <a:rPr lang="en-US" sz="1200" b="0" i="0" u="none" strike="noStrike" kern="1200" cap="none" dirty="0" err="1">
                <a:solidFill>
                  <a:schemeClr val="dk1"/>
                </a:solidFill>
                <a:effectLst/>
                <a:latin typeface="Arial"/>
                <a:ea typeface="Arial"/>
                <a:cs typeface="Arial"/>
                <a:sym typeface="Arial"/>
              </a:rPr>
              <a:t>Cómo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puedo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ayudar</a:t>
            </a:r>
            <a:r>
              <a:rPr lang="en-US" sz="1200" b="0" i="0" u="none" strike="noStrike" kern="1200" cap="none" dirty="0">
                <a:solidFill>
                  <a:schemeClr val="dk1"/>
                </a:solidFill>
                <a:effectLst/>
                <a:latin typeface="Arial"/>
                <a:ea typeface="Arial"/>
                <a:cs typeface="Arial"/>
                <a:sym typeface="Arial"/>
              </a:rPr>
              <a:t>?</a:t>
            </a:r>
          </a:p>
          <a:p>
            <a:r>
              <a:rPr lang="en-US" sz="1200" b="0" i="0" u="none" strike="noStrike" kern="1200" cap="none" dirty="0">
                <a:solidFill>
                  <a:schemeClr val="dk1"/>
                </a:solidFill>
                <a:effectLst/>
                <a:latin typeface="Arial"/>
                <a:ea typeface="Arial"/>
                <a:cs typeface="Arial"/>
                <a:sym typeface="Arial"/>
              </a:rPr>
              <a:t> </a:t>
            </a:r>
          </a:p>
          <a:p>
            <a:r>
              <a:rPr lang="en-US" sz="1200" b="0" i="0" u="none" strike="noStrike" kern="1200" cap="none" dirty="0" err="1">
                <a:solidFill>
                  <a:schemeClr val="dk1"/>
                </a:solidFill>
                <a:effectLst/>
                <a:latin typeface="Arial"/>
                <a:ea typeface="Arial"/>
                <a:cs typeface="Arial"/>
                <a:sym typeface="Arial"/>
              </a:rPr>
              <a:t>Hablen</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sobre</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los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conceptos</a:t>
            </a:r>
            <a:r>
              <a:rPr lang="en-US" sz="1200" b="0" i="0" u="none" strike="noStrike" kern="1200" cap="none" dirty="0">
                <a:solidFill>
                  <a:schemeClr val="dk1"/>
                </a:solidFill>
                <a:effectLst/>
                <a:latin typeface="Arial"/>
                <a:ea typeface="Arial"/>
                <a:cs typeface="Arial"/>
                <a:sym typeface="Arial"/>
              </a:rPr>
              <a:t> de las </a:t>
            </a:r>
            <a:r>
              <a:rPr lang="en-US" sz="1200" b="0" i="0" u="none" strike="noStrike" kern="1200" cap="none" dirty="0" err="1">
                <a:solidFill>
                  <a:schemeClr val="dk1"/>
                </a:solidFill>
                <a:effectLst/>
                <a:latin typeface="Arial"/>
                <a:ea typeface="Arial"/>
                <a:cs typeface="Arial"/>
                <a:sym typeface="Arial"/>
              </a:rPr>
              <a:t>relaciones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espaciales</a:t>
            </a:r>
            <a:r>
              <a:rPr lang="en-US" sz="1200" b="0" i="0" u="none" strike="noStrike" kern="1200" cap="none" dirty="0">
                <a:solidFill>
                  <a:schemeClr val="dk1"/>
                </a:solidFill>
                <a:effectLst/>
                <a:latin typeface="Arial"/>
                <a:ea typeface="Arial"/>
                <a:cs typeface="Arial"/>
                <a:sym typeface="Arial"/>
              </a:rPr>
              <a:t> (primero, </a:t>
            </a:r>
            <a:r>
              <a:rPr lang="en-US" sz="1200" b="0" i="0" u="none" strike="noStrike" kern="1200" cap="none" dirty="0" err="1">
                <a:solidFill>
                  <a:schemeClr val="dk1"/>
                </a:solidFill>
                <a:effectLst/>
                <a:latin typeface="Arial"/>
                <a:ea typeface="Arial"/>
                <a:cs typeface="Arial"/>
                <a:sym typeface="Arial"/>
              </a:rPr>
              <a:t>medio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último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derecha</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izquierda</a:t>
            </a:r>
            <a:r>
              <a:rPr lang="en-US" sz="1200" b="0" i="0" u="none" strike="noStrike" kern="1200" cap="none" dirty="0">
                <a:solidFill>
                  <a:schemeClr val="dk1"/>
                </a:solidFill>
                <a:effectLst/>
                <a:latin typeface="Arial"/>
                <a:ea typeface="Arial"/>
                <a:cs typeface="Arial"/>
                <a:sym typeface="Arial"/>
              </a:rPr>
              <a:t>) y de </a:t>
            </a:r>
            <a:r>
              <a:rPr lang="en-US" sz="1200" b="0" i="0" u="none" strike="noStrike" kern="1200" cap="none" dirty="0" err="1">
                <a:solidFill>
                  <a:schemeClr val="dk1"/>
                </a:solidFill>
                <a:effectLst/>
                <a:latin typeface="Arial"/>
                <a:ea typeface="Arial"/>
                <a:cs typeface="Arial"/>
                <a:sym typeface="Arial"/>
              </a:rPr>
              <a:t>los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opuestos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arriba</a:t>
            </a:r>
            <a:r>
              <a:rPr lang="en-US" sz="1200" b="0" i="0" u="none" strike="noStrike" kern="1200" cap="none" dirty="0">
                <a:solidFill>
                  <a:schemeClr val="dk1"/>
                </a:solidFill>
                <a:effectLst/>
                <a:latin typeface="Arial"/>
                <a:ea typeface="Arial"/>
                <a:cs typeface="Arial"/>
                <a:sym typeface="Arial"/>
              </a:rPr>
              <a:t> y </a:t>
            </a:r>
            <a:r>
              <a:rPr lang="en-US" sz="1200" b="0" i="0" u="none" strike="noStrike" kern="1200" cap="none" dirty="0" err="1">
                <a:solidFill>
                  <a:schemeClr val="dk1"/>
                </a:solidFill>
                <a:effectLst/>
                <a:latin typeface="Arial"/>
                <a:ea typeface="Arial"/>
                <a:cs typeface="Arial"/>
                <a:sym typeface="Arial"/>
              </a:rPr>
              <a:t>abajo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grande</a:t>
            </a:r>
            <a:r>
              <a:rPr lang="en-US" sz="1200" b="0" i="0" u="none" strike="noStrike" kern="1200" cap="none" dirty="0">
                <a:solidFill>
                  <a:schemeClr val="dk1"/>
                </a:solidFill>
                <a:effectLst/>
                <a:latin typeface="Arial"/>
                <a:ea typeface="Arial"/>
                <a:cs typeface="Arial"/>
                <a:sym typeface="Arial"/>
              </a:rPr>
              <a:t> y </a:t>
            </a:r>
            <a:r>
              <a:rPr lang="en-US" sz="1200" b="0" i="0" u="none" strike="noStrike" kern="1200" cap="none" dirty="0" err="1">
                <a:solidFill>
                  <a:schemeClr val="dk1"/>
                </a:solidFill>
                <a:effectLst/>
                <a:latin typeface="Arial"/>
                <a:ea typeface="Arial"/>
                <a:cs typeface="Arial"/>
                <a:sym typeface="Arial"/>
              </a:rPr>
              <a:t>pequeño</a:t>
            </a:r>
            <a:r>
              <a:rPr lang="en-US" sz="1200" b="0" i="0" u="none" strike="noStrike" kern="1200" cap="none" dirty="0">
                <a:solidFill>
                  <a:schemeClr val="dk1"/>
                </a:solidFill>
                <a:effectLst/>
                <a:latin typeface="Arial"/>
                <a:ea typeface="Arial"/>
                <a:cs typeface="Arial"/>
                <a:sym typeface="Arial"/>
              </a:rPr>
              <a:t>).</a:t>
            </a:r>
          </a:p>
          <a:p>
            <a:r>
              <a:rPr lang="en-US" sz="1200" b="0" i="0" u="none" strike="noStrike" kern="1200" cap="none" dirty="0" err="1">
                <a:solidFill>
                  <a:schemeClr val="dk1"/>
                </a:solidFill>
                <a:effectLst/>
                <a:latin typeface="Arial"/>
                <a:ea typeface="Arial"/>
                <a:cs typeface="Arial"/>
                <a:sym typeface="Arial"/>
              </a:rPr>
              <a:t>Presente</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descripciones</a:t>
            </a:r>
            <a:r>
              <a:rPr lang="en-US" sz="1200" b="0" i="0" u="none" strike="noStrike" kern="1200" cap="none" dirty="0">
                <a:solidFill>
                  <a:schemeClr val="dk1"/>
                </a:solidFill>
                <a:effectLst/>
                <a:latin typeface="Arial"/>
                <a:ea typeface="Arial"/>
                <a:cs typeface="Arial"/>
                <a:sym typeface="Arial"/>
              </a:rPr>
              <a:t> o </a:t>
            </a:r>
            <a:r>
              <a:rPr lang="en-US" sz="1200" b="0" i="0" u="none" strike="noStrike" kern="1200" cap="none" dirty="0" err="1">
                <a:solidFill>
                  <a:schemeClr val="dk1"/>
                </a:solidFill>
                <a:effectLst/>
                <a:latin typeface="Arial"/>
                <a:ea typeface="Arial"/>
                <a:cs typeface="Arial"/>
                <a:sym typeface="Arial"/>
              </a:rPr>
              <a:t>pistas</a:t>
            </a:r>
            <a:r>
              <a:rPr lang="en-US" sz="1200" b="0" i="0" u="none" strike="noStrike" kern="1200" cap="none" dirty="0">
                <a:solidFill>
                  <a:schemeClr val="dk1"/>
                </a:solidFill>
                <a:effectLst/>
                <a:latin typeface="Arial"/>
                <a:ea typeface="Arial"/>
                <a:cs typeface="Arial"/>
                <a:sym typeface="Arial"/>
              </a:rPr>
              <a:t> y </a:t>
            </a:r>
            <a:r>
              <a:rPr lang="en-US" sz="1200" b="0" i="0" u="none" strike="noStrike" kern="1200" cap="none" dirty="0" err="1">
                <a:solidFill>
                  <a:schemeClr val="dk1"/>
                </a:solidFill>
                <a:effectLst/>
                <a:latin typeface="Arial"/>
                <a:ea typeface="Arial"/>
                <a:cs typeface="Arial"/>
                <a:sym typeface="Arial"/>
              </a:rPr>
              <a:t>pida</a:t>
            </a:r>
            <a:r>
              <a:rPr lang="en-US" sz="1200" b="0" i="0" u="none" strike="noStrike" kern="1200" cap="none" dirty="0">
                <a:solidFill>
                  <a:schemeClr val="dk1"/>
                </a:solidFill>
                <a:effectLst/>
                <a:latin typeface="Arial"/>
                <a:ea typeface="Arial"/>
                <a:cs typeface="Arial"/>
                <a:sym typeface="Arial"/>
              </a:rPr>
              <a:t> al </a:t>
            </a:r>
            <a:r>
              <a:rPr lang="en-US" sz="1200" b="0" i="0" u="none" strike="noStrike" kern="1200" cap="none" dirty="0" err="1">
                <a:solidFill>
                  <a:schemeClr val="dk1"/>
                </a:solidFill>
                <a:effectLst/>
                <a:latin typeface="Arial"/>
                <a:ea typeface="Arial"/>
                <a:cs typeface="Arial"/>
                <a:sym typeface="Arial"/>
              </a:rPr>
              <a:t>niño</a:t>
            </a:r>
            <a:r>
              <a:rPr lang="en-US" sz="1200" b="0" i="0" u="none" strike="noStrike" kern="1200" cap="none" dirty="0">
                <a:solidFill>
                  <a:schemeClr val="dk1"/>
                </a:solidFill>
                <a:effectLst/>
                <a:latin typeface="Arial"/>
                <a:ea typeface="Arial"/>
                <a:cs typeface="Arial"/>
                <a:sym typeface="Arial"/>
              </a:rPr>
              <a:t> que </a:t>
            </a:r>
            <a:r>
              <a:rPr lang="en-US" sz="1200" b="0" i="0" u="none" strike="noStrike" kern="1200" cap="none" dirty="0" err="1">
                <a:solidFill>
                  <a:schemeClr val="dk1"/>
                </a:solidFill>
                <a:effectLst/>
                <a:latin typeface="Arial"/>
                <a:ea typeface="Arial"/>
                <a:cs typeface="Arial"/>
                <a:sym typeface="Arial"/>
              </a:rPr>
              <a:t>identifique</a:t>
            </a:r>
            <a:r>
              <a:rPr lang="en-US" sz="1200" b="0" i="0" u="none" strike="noStrike" kern="1200" cap="none" dirty="0">
                <a:solidFill>
                  <a:schemeClr val="dk1"/>
                </a:solidFill>
                <a:effectLst/>
                <a:latin typeface="Arial"/>
                <a:ea typeface="Arial"/>
                <a:cs typeface="Arial"/>
                <a:sym typeface="Arial"/>
              </a:rPr>
              <a:t> lo </a:t>
            </a:r>
            <a:r>
              <a:rPr lang="en-US" sz="1200" b="0" i="0" u="none" strike="noStrike" kern="1200" cap="none" dirty="0" err="1">
                <a:solidFill>
                  <a:schemeClr val="dk1"/>
                </a:solidFill>
                <a:effectLst/>
                <a:latin typeface="Arial"/>
                <a:ea typeface="Arial"/>
                <a:cs typeface="Arial"/>
                <a:sym typeface="Arial"/>
              </a:rPr>
              <a:t>descrito</a:t>
            </a:r>
            <a:r>
              <a:rPr lang="en-US" sz="1200" b="0" i="0" u="none" strike="noStrike" kern="1200" cap="none" dirty="0">
                <a:solidFill>
                  <a:schemeClr val="dk1"/>
                </a:solidFill>
                <a:effectLst/>
                <a:latin typeface="Arial"/>
                <a:ea typeface="Arial"/>
                <a:cs typeface="Arial"/>
                <a:sym typeface="Arial"/>
              </a:rPr>
              <a:t>.</a:t>
            </a:r>
          </a:p>
          <a:p>
            <a:r>
              <a:rPr lang="en-US" sz="1200" b="0" i="0" u="none" strike="noStrike" kern="1200" cap="none" dirty="0" err="1">
                <a:solidFill>
                  <a:schemeClr val="dk1"/>
                </a:solidFill>
                <a:effectLst/>
                <a:latin typeface="Arial"/>
                <a:ea typeface="Arial"/>
                <a:cs typeface="Arial"/>
                <a:sym typeface="Arial"/>
              </a:rPr>
              <a:t>Practiquen</a:t>
            </a:r>
            <a:r>
              <a:rPr lang="en-US" sz="1200" b="0" i="0" u="none" strike="noStrike" kern="1200" cap="none" dirty="0">
                <a:solidFill>
                  <a:schemeClr val="dk1"/>
                </a:solidFill>
                <a:effectLst/>
                <a:latin typeface="Arial"/>
                <a:ea typeface="Arial"/>
                <a:cs typeface="Arial"/>
                <a:sym typeface="Arial"/>
              </a:rPr>
              <a:t> la </a:t>
            </a:r>
            <a:r>
              <a:rPr lang="en-US" sz="1200" b="0" i="0" u="none" strike="noStrike" kern="1200" cap="none" dirty="0" err="1">
                <a:solidFill>
                  <a:schemeClr val="dk1"/>
                </a:solidFill>
                <a:effectLst/>
                <a:latin typeface="Arial"/>
                <a:ea typeface="Arial"/>
                <a:cs typeface="Arial"/>
                <a:sym typeface="Arial"/>
              </a:rPr>
              <a:t>creación</a:t>
            </a:r>
            <a:r>
              <a:rPr lang="en-US" sz="1200" b="0" i="0" u="none" strike="noStrike" kern="1200" cap="none" dirty="0">
                <a:solidFill>
                  <a:schemeClr val="dk1"/>
                </a:solidFill>
                <a:effectLst/>
                <a:latin typeface="Arial"/>
                <a:ea typeface="Arial"/>
                <a:cs typeface="Arial"/>
                <a:sym typeface="Arial"/>
              </a:rPr>
              <a:t> y </a:t>
            </a:r>
            <a:r>
              <a:rPr lang="en-US" sz="1200" b="0" i="0" u="none" strike="noStrike" kern="1200" cap="none" dirty="0" err="1">
                <a:solidFill>
                  <a:schemeClr val="dk1"/>
                </a:solidFill>
                <a:effectLst/>
                <a:latin typeface="Arial"/>
                <a:ea typeface="Arial"/>
                <a:cs typeface="Arial"/>
                <a:sym typeface="Arial"/>
              </a:rPr>
              <a:t>clasificación</a:t>
            </a:r>
            <a:r>
              <a:rPr lang="en-US" sz="1200" b="0" i="0" u="none" strike="noStrike" kern="1200" cap="none" dirty="0">
                <a:solidFill>
                  <a:schemeClr val="dk1"/>
                </a:solidFill>
                <a:effectLst/>
                <a:latin typeface="Arial"/>
                <a:ea typeface="Arial"/>
                <a:cs typeface="Arial"/>
                <a:sym typeface="Arial"/>
              </a:rPr>
              <a:t> de </a:t>
            </a:r>
            <a:r>
              <a:rPr lang="en-US" sz="1200" b="0" i="0" u="none" strike="noStrike" kern="1200" cap="none" dirty="0" err="1">
                <a:solidFill>
                  <a:schemeClr val="dk1"/>
                </a:solidFill>
                <a:effectLst/>
                <a:latin typeface="Arial"/>
                <a:ea typeface="Arial"/>
                <a:cs typeface="Arial"/>
                <a:sym typeface="Arial"/>
              </a:rPr>
              <a:t>categorías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frutas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muebles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formas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geométricas</a:t>
            </a:r>
            <a:r>
              <a:rPr lang="en-US" sz="1200" b="0" i="0" u="none" strike="noStrike" kern="1200" cap="none" dirty="0">
                <a:solidFill>
                  <a:schemeClr val="dk1"/>
                </a:solidFill>
                <a:effectLst/>
                <a:latin typeface="Arial"/>
                <a:ea typeface="Arial"/>
                <a:cs typeface="Arial"/>
                <a:sym typeface="Arial"/>
              </a:rPr>
              <a:t>).</a:t>
            </a:r>
          </a:p>
          <a:p>
            <a:r>
              <a:rPr lang="en-US" sz="1200" b="0" i="0" u="none" strike="noStrike" kern="1200" cap="none" dirty="0" err="1">
                <a:solidFill>
                  <a:schemeClr val="dk1"/>
                </a:solidFill>
                <a:effectLst/>
                <a:latin typeface="Arial"/>
                <a:ea typeface="Arial"/>
                <a:cs typeface="Arial"/>
                <a:sym typeface="Arial"/>
              </a:rPr>
              <a:t>Siga</a:t>
            </a:r>
            <a:r>
              <a:rPr lang="en-US" sz="1200" b="0" i="0" u="none" strike="noStrike" kern="1200" cap="none" dirty="0">
                <a:solidFill>
                  <a:schemeClr val="dk1"/>
                </a:solidFill>
                <a:effectLst/>
                <a:latin typeface="Arial"/>
                <a:ea typeface="Arial"/>
                <a:cs typeface="Arial"/>
                <a:sym typeface="Arial"/>
              </a:rPr>
              <a:t> las </a:t>
            </a:r>
            <a:r>
              <a:rPr lang="en-US" sz="1200" b="0" i="0" u="none" strike="noStrike" kern="1200" cap="none" dirty="0" err="1">
                <a:solidFill>
                  <a:schemeClr val="dk1"/>
                </a:solidFill>
                <a:effectLst/>
                <a:latin typeface="Arial"/>
                <a:ea typeface="Arial"/>
                <a:cs typeface="Arial"/>
                <a:sym typeface="Arial"/>
              </a:rPr>
              <a:t>instrucciones</a:t>
            </a:r>
            <a:r>
              <a:rPr lang="en-US" sz="1200" b="0" i="0" u="none" strike="noStrike" kern="1200" cap="none" dirty="0">
                <a:solidFill>
                  <a:schemeClr val="dk1"/>
                </a:solidFill>
                <a:effectLst/>
                <a:latin typeface="Arial"/>
                <a:ea typeface="Arial"/>
                <a:cs typeface="Arial"/>
                <a:sym typeface="Arial"/>
              </a:rPr>
              <a:t> del </a:t>
            </a:r>
            <a:r>
              <a:rPr lang="en-US" sz="1200" b="0" i="0" u="none" strike="noStrike" kern="1200" cap="none" dirty="0" err="1">
                <a:solidFill>
                  <a:schemeClr val="dk1"/>
                </a:solidFill>
                <a:effectLst/>
                <a:latin typeface="Arial"/>
                <a:ea typeface="Arial"/>
                <a:cs typeface="Arial"/>
                <a:sym typeface="Arial"/>
              </a:rPr>
              <a:t>niño</a:t>
            </a:r>
            <a:r>
              <a:rPr lang="en-US" sz="1200" b="0" i="0" u="none" strike="noStrike" kern="1200" cap="none" dirty="0">
                <a:solidFill>
                  <a:schemeClr val="dk1"/>
                </a:solidFill>
                <a:effectLst/>
                <a:latin typeface="Arial"/>
                <a:ea typeface="Arial"/>
                <a:cs typeface="Arial"/>
                <a:sym typeface="Arial"/>
              </a:rPr>
              <a:t> a </a:t>
            </a:r>
            <a:r>
              <a:rPr lang="en-US" sz="1200" b="0" i="0" u="none" strike="noStrike" kern="1200" cap="none" dirty="0" err="1">
                <a:solidFill>
                  <a:schemeClr val="dk1"/>
                </a:solidFill>
                <a:effectLst/>
                <a:latin typeface="Arial"/>
                <a:ea typeface="Arial"/>
                <a:cs typeface="Arial"/>
                <a:sym typeface="Arial"/>
              </a:rPr>
              <a:t>medida</a:t>
            </a:r>
            <a:r>
              <a:rPr lang="en-US" sz="1200" b="0" i="0" u="none" strike="noStrike" kern="1200" cap="none" dirty="0">
                <a:solidFill>
                  <a:schemeClr val="dk1"/>
                </a:solidFill>
                <a:effectLst/>
                <a:latin typeface="Arial"/>
                <a:ea typeface="Arial"/>
                <a:cs typeface="Arial"/>
                <a:sym typeface="Arial"/>
              </a:rPr>
              <a:t> que </a:t>
            </a:r>
            <a:r>
              <a:rPr lang="en-US" sz="1200" b="0" i="0" u="none" strike="noStrike" kern="1200" cap="none" dirty="0" err="1">
                <a:solidFill>
                  <a:schemeClr val="dk1"/>
                </a:solidFill>
                <a:effectLst/>
                <a:latin typeface="Arial"/>
                <a:ea typeface="Arial"/>
                <a:cs typeface="Arial"/>
                <a:sym typeface="Arial"/>
              </a:rPr>
              <a:t>éste</a:t>
            </a:r>
            <a:r>
              <a:rPr lang="en-US" sz="1200" b="0" i="0" u="none" strike="noStrike" kern="1200" cap="none" dirty="0">
                <a:solidFill>
                  <a:schemeClr val="dk1"/>
                </a:solidFill>
                <a:effectLst/>
                <a:latin typeface="Arial"/>
                <a:ea typeface="Arial"/>
                <a:cs typeface="Arial"/>
                <a:sym typeface="Arial"/>
              </a:rPr>
              <a:t> le </a:t>
            </a:r>
            <a:r>
              <a:rPr lang="en-US" sz="1200" b="0" i="0" u="none" strike="noStrike" kern="1200" cap="none" dirty="0" err="1">
                <a:solidFill>
                  <a:schemeClr val="dk1"/>
                </a:solidFill>
                <a:effectLst/>
                <a:latin typeface="Arial"/>
                <a:ea typeface="Arial"/>
                <a:cs typeface="Arial"/>
                <a:sym typeface="Arial"/>
              </a:rPr>
              <a:t>explique</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como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hacer</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algo</a:t>
            </a:r>
            <a:r>
              <a:rPr lang="en-US" sz="1200" b="0" i="0" u="none" strike="noStrike" kern="1200" cap="none" dirty="0">
                <a:solidFill>
                  <a:schemeClr val="dk1"/>
                </a:solidFill>
                <a:effectLst/>
                <a:latin typeface="Arial"/>
                <a:ea typeface="Arial"/>
                <a:cs typeface="Arial"/>
                <a:sym typeface="Arial"/>
              </a:rPr>
              <a:t>.</a:t>
            </a:r>
          </a:p>
          <a:p>
            <a:r>
              <a:rPr lang="en-US" sz="1200" b="0" i="0" u="none" strike="noStrike" kern="1200" cap="none" dirty="0" err="1">
                <a:solidFill>
                  <a:schemeClr val="dk1"/>
                </a:solidFill>
                <a:effectLst/>
                <a:latin typeface="Arial"/>
                <a:ea typeface="Arial"/>
                <a:cs typeface="Arial"/>
                <a:sym typeface="Arial"/>
              </a:rPr>
              <a:t>Preste</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completa</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atención</a:t>
            </a:r>
            <a:r>
              <a:rPr lang="en-US" sz="1200" b="0" i="0" u="none" strike="noStrike" kern="1200" cap="none" dirty="0">
                <a:solidFill>
                  <a:schemeClr val="dk1"/>
                </a:solidFill>
                <a:effectLst/>
                <a:latin typeface="Arial"/>
                <a:ea typeface="Arial"/>
                <a:cs typeface="Arial"/>
                <a:sym typeface="Arial"/>
              </a:rPr>
              <a:t> al </a:t>
            </a:r>
            <a:r>
              <a:rPr lang="en-US" sz="1200" b="0" i="0" u="none" strike="noStrike" kern="1200" cap="none" dirty="0" err="1">
                <a:solidFill>
                  <a:schemeClr val="dk1"/>
                </a:solidFill>
                <a:effectLst/>
                <a:latin typeface="Arial"/>
                <a:ea typeface="Arial"/>
                <a:cs typeface="Arial"/>
                <a:sym typeface="Arial"/>
              </a:rPr>
              <a:t>niño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cuando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esté</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hablando</a:t>
            </a:r>
            <a:r>
              <a:rPr lang="en-US" sz="1200" b="0" i="0" u="none" strike="noStrike" kern="1200" cap="none" dirty="0">
                <a:solidFill>
                  <a:schemeClr val="dk1"/>
                </a:solidFill>
                <a:effectLst/>
                <a:latin typeface="Arial"/>
                <a:ea typeface="Arial"/>
                <a:cs typeface="Arial"/>
                <a:sym typeface="Arial"/>
              </a:rPr>
              <a:t>, y </a:t>
            </a:r>
            <a:r>
              <a:rPr lang="en-US" sz="1200" b="0" i="0" u="none" strike="noStrike" kern="1200" cap="none" dirty="0" err="1">
                <a:solidFill>
                  <a:schemeClr val="dk1"/>
                </a:solidFill>
                <a:effectLst/>
                <a:latin typeface="Arial"/>
                <a:ea typeface="Arial"/>
                <a:cs typeface="Arial"/>
                <a:sym typeface="Arial"/>
              </a:rPr>
              <a:t>reconozca</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aliente</a:t>
            </a:r>
            <a:r>
              <a:rPr lang="en-US" sz="1200" b="0" i="0" u="none" strike="noStrike" kern="1200" cap="none" dirty="0">
                <a:solidFill>
                  <a:schemeClr val="dk1"/>
                </a:solidFill>
                <a:effectLst/>
                <a:latin typeface="Arial"/>
                <a:ea typeface="Arial"/>
                <a:cs typeface="Arial"/>
                <a:sym typeface="Arial"/>
              </a:rPr>
              <a:t> y </a:t>
            </a:r>
            <a:r>
              <a:rPr lang="en-US" sz="1200" b="0" i="0" u="none" strike="noStrike" kern="1200" cap="none" dirty="0" err="1">
                <a:solidFill>
                  <a:schemeClr val="dk1"/>
                </a:solidFill>
                <a:effectLst/>
                <a:latin typeface="Arial"/>
                <a:ea typeface="Arial"/>
                <a:cs typeface="Arial"/>
                <a:sym typeface="Arial"/>
              </a:rPr>
              <a:t>alabe</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sus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esfuerzos</a:t>
            </a:r>
            <a:r>
              <a:rPr lang="en-US" sz="1200" b="0" i="0" u="none" strike="noStrike" kern="1200" cap="none" dirty="0">
                <a:solidFill>
                  <a:schemeClr val="dk1"/>
                </a:solidFill>
                <a:effectLst/>
                <a:latin typeface="Arial"/>
                <a:ea typeface="Arial"/>
                <a:cs typeface="Arial"/>
                <a:sym typeface="Arial"/>
              </a:rPr>
              <a:t>. Antes de </a:t>
            </a:r>
            <a:r>
              <a:rPr lang="en-US" sz="1200" b="0" i="0" u="none" strike="noStrike" kern="1200" cap="none" dirty="0" err="1">
                <a:solidFill>
                  <a:schemeClr val="dk1"/>
                </a:solidFill>
                <a:effectLst/>
                <a:latin typeface="Arial"/>
                <a:ea typeface="Arial"/>
                <a:cs typeface="Arial"/>
                <a:sym typeface="Arial"/>
              </a:rPr>
              <a:t>dirigirse</a:t>
            </a:r>
            <a:r>
              <a:rPr lang="en-US" sz="1200" b="0" i="0" u="none" strike="noStrike" kern="1200" cap="none" dirty="0">
                <a:solidFill>
                  <a:schemeClr val="dk1"/>
                </a:solidFill>
                <a:effectLst/>
                <a:latin typeface="Arial"/>
                <a:ea typeface="Arial"/>
                <a:cs typeface="Arial"/>
                <a:sym typeface="Arial"/>
              </a:rPr>
              <a:t> al </a:t>
            </a:r>
            <a:r>
              <a:rPr lang="en-US" sz="1200" b="0" i="0" u="none" strike="noStrike" kern="1200" cap="none" dirty="0" err="1">
                <a:solidFill>
                  <a:schemeClr val="dk1"/>
                </a:solidFill>
                <a:effectLst/>
                <a:latin typeface="Arial"/>
                <a:ea typeface="Arial"/>
                <a:cs typeface="Arial"/>
                <a:sym typeface="Arial"/>
              </a:rPr>
              <a:t>niño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asegúrese</a:t>
            </a:r>
            <a:r>
              <a:rPr lang="en-US" sz="1200" b="0" i="0" u="none" strike="noStrike" kern="1200" cap="none" dirty="0">
                <a:solidFill>
                  <a:schemeClr val="dk1"/>
                </a:solidFill>
                <a:effectLst/>
                <a:latin typeface="Arial"/>
                <a:ea typeface="Arial"/>
                <a:cs typeface="Arial"/>
                <a:sym typeface="Arial"/>
              </a:rPr>
              <a:t> de que le </a:t>
            </a:r>
            <a:r>
              <a:rPr lang="en-US" sz="1200" b="0" i="0" u="none" strike="noStrike" kern="1200" cap="none" dirty="0" err="1">
                <a:solidFill>
                  <a:schemeClr val="dk1"/>
                </a:solidFill>
                <a:effectLst/>
                <a:latin typeface="Arial"/>
                <a:ea typeface="Arial"/>
                <a:cs typeface="Arial"/>
                <a:sym typeface="Arial"/>
              </a:rPr>
              <a:t>esté</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prestando</a:t>
            </a:r>
            <a:r>
              <a:rPr lang="en-US" sz="1200" b="0" i="0" u="none" strike="noStrike" kern="1200" cap="none" dirty="0">
                <a:solidFill>
                  <a:schemeClr val="dk1"/>
                </a:solidFill>
                <a:effectLst/>
                <a:latin typeface="Arial"/>
                <a:ea typeface="Arial"/>
                <a:cs typeface="Arial"/>
                <a:sym typeface="Arial"/>
              </a:rPr>
              <a:t> total </a:t>
            </a:r>
            <a:r>
              <a:rPr lang="en-US" sz="1200" b="0" i="0" u="none" strike="noStrike" kern="1200" cap="none" dirty="0" err="1">
                <a:solidFill>
                  <a:schemeClr val="dk1"/>
                </a:solidFill>
                <a:effectLst/>
                <a:latin typeface="Arial"/>
                <a:ea typeface="Arial"/>
                <a:cs typeface="Arial"/>
                <a:sym typeface="Arial"/>
              </a:rPr>
              <a:t>atención</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Haga</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una</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pausa</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después</a:t>
            </a:r>
            <a:r>
              <a:rPr lang="en-US" sz="1200" b="0" i="0" u="none" strike="noStrike" kern="1200" cap="none" dirty="0">
                <a:solidFill>
                  <a:schemeClr val="dk1"/>
                </a:solidFill>
                <a:effectLst/>
                <a:latin typeface="Arial"/>
                <a:ea typeface="Arial"/>
                <a:cs typeface="Arial"/>
                <a:sym typeface="Arial"/>
              </a:rPr>
              <a:t> de </a:t>
            </a:r>
            <a:r>
              <a:rPr lang="en-US" sz="1200" b="0" i="0" u="none" strike="noStrike" kern="1200" cap="none" dirty="0" err="1">
                <a:solidFill>
                  <a:schemeClr val="dk1"/>
                </a:solidFill>
                <a:effectLst/>
                <a:latin typeface="Arial"/>
                <a:ea typeface="Arial"/>
                <a:cs typeface="Arial"/>
                <a:sym typeface="Arial"/>
              </a:rPr>
              <a:t>hablar</a:t>
            </a:r>
            <a:r>
              <a:rPr lang="en-US" sz="1200" b="0" i="0" u="none" strike="noStrike" kern="1200" cap="none" dirty="0">
                <a:solidFill>
                  <a:schemeClr val="dk1"/>
                </a:solidFill>
                <a:effectLst/>
                <a:latin typeface="Arial"/>
                <a:ea typeface="Arial"/>
                <a:cs typeface="Arial"/>
                <a:sym typeface="Arial"/>
              </a:rPr>
              <a:t> para </a:t>
            </a:r>
            <a:r>
              <a:rPr lang="en-US" sz="1200" b="0" i="0" u="none" strike="noStrike" kern="1200" cap="none" dirty="0" err="1">
                <a:solidFill>
                  <a:schemeClr val="dk1"/>
                </a:solidFill>
                <a:effectLst/>
                <a:latin typeface="Arial"/>
                <a:ea typeface="Arial"/>
                <a:cs typeface="Arial"/>
                <a:sym typeface="Arial"/>
              </a:rPr>
              <a:t>permitirle</a:t>
            </a:r>
            <a:r>
              <a:rPr lang="en-US" sz="1200" b="0" i="0" u="none" strike="noStrike" kern="1200" cap="none" dirty="0">
                <a:solidFill>
                  <a:schemeClr val="dk1"/>
                </a:solidFill>
                <a:effectLst/>
                <a:latin typeface="Arial"/>
                <a:ea typeface="Arial"/>
                <a:cs typeface="Arial"/>
                <a:sym typeface="Arial"/>
              </a:rPr>
              <a:t> responder a lo que </a:t>
            </a:r>
            <a:r>
              <a:rPr lang="en-US" sz="1200" b="0" i="0" u="none" strike="noStrike" kern="1200" cap="none" dirty="0" err="1">
                <a:solidFill>
                  <a:schemeClr val="dk1"/>
                </a:solidFill>
                <a:effectLst/>
                <a:latin typeface="Arial"/>
                <a:ea typeface="Arial"/>
                <a:cs typeface="Arial"/>
                <a:sym typeface="Arial"/>
              </a:rPr>
              <a:t>usted</a:t>
            </a:r>
            <a:r>
              <a:rPr lang="en-US" sz="1200" b="0" i="0" u="none" strike="noStrike" kern="1200" cap="none" dirty="0">
                <a:solidFill>
                  <a:schemeClr val="dk1"/>
                </a:solidFill>
                <a:effectLst/>
                <a:latin typeface="Arial"/>
                <a:ea typeface="Arial"/>
                <a:cs typeface="Arial"/>
                <a:sym typeface="Arial"/>
              </a:rPr>
              <a:t> le </a:t>
            </a:r>
            <a:r>
              <a:rPr lang="en-US" sz="1200" b="0" i="0" u="none" strike="noStrike" kern="1200" cap="none" dirty="0" err="1">
                <a:solidFill>
                  <a:schemeClr val="dk1"/>
                </a:solidFill>
                <a:effectLst/>
                <a:latin typeface="Arial"/>
                <a:ea typeface="Arial"/>
                <a:cs typeface="Arial"/>
                <a:sym typeface="Arial"/>
              </a:rPr>
              <a:t>haya</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dicho</a:t>
            </a:r>
            <a:r>
              <a:rPr lang="en-US" sz="1200" b="0" i="0" u="none" strike="noStrike" kern="1200" cap="none" dirty="0">
                <a:solidFill>
                  <a:schemeClr val="dk1"/>
                </a:solidFill>
                <a:effectLst/>
                <a:latin typeface="Arial"/>
                <a:ea typeface="Arial"/>
                <a:cs typeface="Arial"/>
                <a:sym typeface="Arial"/>
              </a:rPr>
              <a:t>.</a:t>
            </a:r>
          </a:p>
          <a:p>
            <a:r>
              <a:rPr lang="en-US" sz="1200" b="0" i="0" u="none" strike="noStrike" kern="1200" cap="none" dirty="0" err="1">
                <a:solidFill>
                  <a:schemeClr val="dk1"/>
                </a:solidFill>
                <a:effectLst/>
                <a:latin typeface="Arial"/>
                <a:ea typeface="Arial"/>
                <a:cs typeface="Arial"/>
                <a:sym typeface="Arial"/>
              </a:rPr>
              <a:t>Ayude</a:t>
            </a:r>
            <a:r>
              <a:rPr lang="en-US" sz="1200" b="0" i="0" u="none" strike="noStrike" kern="1200" cap="none" dirty="0">
                <a:solidFill>
                  <a:schemeClr val="dk1"/>
                </a:solidFill>
                <a:effectLst/>
                <a:latin typeface="Arial"/>
                <a:ea typeface="Arial"/>
                <a:cs typeface="Arial"/>
                <a:sym typeface="Arial"/>
              </a:rPr>
              <a:t> al </a:t>
            </a:r>
            <a:r>
              <a:rPr lang="en-US" sz="1200" b="0" i="0" u="none" strike="noStrike" kern="1200" cap="none" dirty="0" err="1">
                <a:solidFill>
                  <a:schemeClr val="dk1"/>
                </a:solidFill>
                <a:effectLst/>
                <a:latin typeface="Arial"/>
                <a:ea typeface="Arial"/>
                <a:cs typeface="Arial"/>
                <a:sym typeface="Arial"/>
              </a:rPr>
              <a:t>niño</a:t>
            </a:r>
            <a:r>
              <a:rPr lang="en-US" sz="1200" b="0" i="0" u="none" strike="noStrike" kern="1200" cap="none" dirty="0">
                <a:solidFill>
                  <a:schemeClr val="dk1"/>
                </a:solidFill>
                <a:effectLst/>
                <a:latin typeface="Arial"/>
                <a:ea typeface="Arial"/>
                <a:cs typeface="Arial"/>
                <a:sym typeface="Arial"/>
              </a:rPr>
              <a:t> a </a:t>
            </a:r>
            <a:r>
              <a:rPr lang="en-US" sz="1200" b="0" i="0" u="none" strike="noStrike" kern="1200" cap="none" dirty="0" err="1">
                <a:solidFill>
                  <a:schemeClr val="dk1"/>
                </a:solidFill>
                <a:effectLst/>
                <a:latin typeface="Arial"/>
                <a:ea typeface="Arial"/>
                <a:cs typeface="Arial"/>
                <a:sym typeface="Arial"/>
              </a:rPr>
              <a:t>expandir</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su</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vocabulario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Presente</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definiciones</a:t>
            </a:r>
            <a:r>
              <a:rPr lang="en-US" sz="1200" b="0" i="0" u="none" strike="noStrike" kern="1200" cap="none" dirty="0">
                <a:solidFill>
                  <a:schemeClr val="dk1"/>
                </a:solidFill>
                <a:effectLst/>
                <a:latin typeface="Arial"/>
                <a:ea typeface="Arial"/>
                <a:cs typeface="Arial"/>
                <a:sym typeface="Arial"/>
              </a:rPr>
              <a:t> para </a:t>
            </a:r>
            <a:r>
              <a:rPr lang="en-US" sz="1200" b="0" i="0" u="none" strike="noStrike" kern="1200" cap="none" dirty="0" err="1">
                <a:solidFill>
                  <a:schemeClr val="dk1"/>
                </a:solidFill>
                <a:effectLst/>
                <a:latin typeface="Arial"/>
                <a:ea typeface="Arial"/>
                <a:cs typeface="Arial"/>
                <a:sym typeface="Arial"/>
              </a:rPr>
              <a:t>nuevas</a:t>
            </a:r>
            <a:r>
              <a:rPr lang="en-US" sz="1200" b="0" i="0" u="none" strike="noStrike" kern="1200" cap="none" dirty="0">
                <a:solidFill>
                  <a:schemeClr val="dk1"/>
                </a:solidFill>
                <a:effectLst/>
                <a:latin typeface="Arial"/>
                <a:ea typeface="Arial"/>
                <a:cs typeface="Arial"/>
                <a:sym typeface="Arial"/>
              </a:rPr>
              <a:t> palabras y </a:t>
            </a:r>
            <a:r>
              <a:rPr lang="en-US" sz="1200" b="0" i="0" u="none" strike="noStrike" kern="1200" cap="none" dirty="0" err="1">
                <a:solidFill>
                  <a:schemeClr val="dk1"/>
                </a:solidFill>
                <a:effectLst/>
                <a:latin typeface="Arial"/>
                <a:ea typeface="Arial"/>
                <a:cs typeface="Arial"/>
                <a:sym typeface="Arial"/>
              </a:rPr>
              <a:t>úselas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en</a:t>
            </a:r>
            <a:r>
              <a:rPr lang="en-US" sz="1200" b="0" i="0" u="none" strike="noStrike" kern="1200" cap="none" dirty="0">
                <a:solidFill>
                  <a:schemeClr val="dk1"/>
                </a:solidFill>
                <a:effectLst/>
                <a:latin typeface="Arial"/>
                <a:ea typeface="Arial"/>
                <a:cs typeface="Arial"/>
                <a:sym typeface="Arial"/>
              </a:rPr>
              <a:t> el </a:t>
            </a:r>
            <a:r>
              <a:rPr lang="en-US" sz="1200" b="0" i="0" u="none" strike="noStrike" kern="1200" cap="none" dirty="0" err="1">
                <a:solidFill>
                  <a:schemeClr val="dk1"/>
                </a:solidFill>
                <a:effectLst/>
                <a:latin typeface="Arial"/>
                <a:ea typeface="Arial"/>
                <a:cs typeface="Arial"/>
                <a:sym typeface="Arial"/>
              </a:rPr>
              <a:t>contexto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apropiado</a:t>
            </a:r>
            <a:r>
              <a:rPr lang="en-US" sz="1200" b="0" i="0" u="none" strike="noStrike" kern="1200" cap="none" dirty="0">
                <a:solidFill>
                  <a:schemeClr val="dk1"/>
                </a:solidFill>
                <a:effectLst/>
                <a:latin typeface="Arial"/>
                <a:ea typeface="Arial"/>
                <a:cs typeface="Arial"/>
                <a:sym typeface="Arial"/>
              </a:rPr>
              <a:t>: "Este </a:t>
            </a:r>
            <a:r>
              <a:rPr lang="en-US" sz="1200" b="0" i="0" u="none" strike="noStrike" kern="1200" cap="none" dirty="0" err="1">
                <a:solidFill>
                  <a:schemeClr val="dk1"/>
                </a:solidFill>
                <a:effectLst/>
                <a:latin typeface="Arial"/>
                <a:ea typeface="Arial"/>
                <a:cs typeface="Arial"/>
                <a:sym typeface="Arial"/>
              </a:rPr>
              <a:t>vehículo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va</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por</a:t>
            </a:r>
            <a:r>
              <a:rPr lang="en-US" sz="1200" b="0" i="0" u="none" strike="noStrike" kern="1200" cap="none" dirty="0">
                <a:solidFill>
                  <a:schemeClr val="dk1"/>
                </a:solidFill>
                <a:effectLst/>
                <a:latin typeface="Arial"/>
                <a:ea typeface="Arial"/>
                <a:cs typeface="Arial"/>
                <a:sym typeface="Arial"/>
              </a:rPr>
              <a:t> la </a:t>
            </a:r>
            <a:r>
              <a:rPr lang="en-US" sz="1200" b="0" i="0" u="none" strike="noStrike" kern="1200" cap="none" dirty="0" err="1">
                <a:solidFill>
                  <a:schemeClr val="dk1"/>
                </a:solidFill>
                <a:effectLst/>
                <a:latin typeface="Arial"/>
                <a:ea typeface="Arial"/>
                <a:cs typeface="Arial"/>
                <a:sym typeface="Arial"/>
              </a:rPr>
              <a:t>autopista</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Es</a:t>
            </a:r>
            <a:r>
              <a:rPr lang="en-US" sz="1200" b="0" i="0" u="none" strike="noStrike" kern="1200" cap="none" dirty="0">
                <a:solidFill>
                  <a:schemeClr val="dk1"/>
                </a:solidFill>
                <a:effectLst/>
                <a:latin typeface="Arial"/>
                <a:ea typeface="Arial"/>
                <a:cs typeface="Arial"/>
                <a:sym typeface="Arial"/>
              </a:rPr>
              <a:t> un auto. El </a:t>
            </a:r>
            <a:r>
              <a:rPr lang="en-US" sz="1200" b="0" i="0" u="none" strike="noStrike" kern="1200" cap="none" dirty="0" err="1">
                <a:solidFill>
                  <a:schemeClr val="dk1"/>
                </a:solidFill>
                <a:effectLst/>
                <a:latin typeface="Arial"/>
                <a:ea typeface="Arial"/>
                <a:cs typeface="Arial"/>
                <a:sym typeface="Arial"/>
              </a:rPr>
              <a:t>ómnibus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es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otro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tipo</a:t>
            </a:r>
            <a:r>
              <a:rPr lang="en-US" sz="1200" b="0" i="0" u="none" strike="noStrike" kern="1200" cap="none" dirty="0">
                <a:solidFill>
                  <a:schemeClr val="dk1"/>
                </a:solidFill>
                <a:effectLst/>
                <a:latin typeface="Arial"/>
                <a:ea typeface="Arial"/>
                <a:cs typeface="Arial"/>
                <a:sym typeface="Arial"/>
              </a:rPr>
              <a:t> de </a:t>
            </a:r>
            <a:r>
              <a:rPr lang="en-US" sz="1200" b="0" i="0" u="none" strike="noStrike" kern="1200" cap="none" dirty="0" err="1">
                <a:solidFill>
                  <a:schemeClr val="dk1"/>
                </a:solidFill>
                <a:effectLst/>
                <a:latin typeface="Arial"/>
                <a:ea typeface="Arial"/>
                <a:cs typeface="Arial"/>
                <a:sym typeface="Arial"/>
              </a:rPr>
              <a:t>vehículo</a:t>
            </a:r>
            <a:r>
              <a:rPr lang="en-US" sz="1200" b="0" i="0" u="none" strike="noStrike" kern="1200" cap="none" dirty="0">
                <a:solidFill>
                  <a:schemeClr val="dk1"/>
                </a:solidFill>
                <a:effectLst/>
                <a:latin typeface="Arial"/>
                <a:ea typeface="Arial"/>
                <a:cs typeface="Arial"/>
                <a:sym typeface="Arial"/>
              </a:rPr>
              <a:t>. El </a:t>
            </a:r>
            <a:r>
              <a:rPr lang="en-US" sz="1200" b="0" i="0" u="none" strike="noStrike" kern="1200" cap="none" dirty="0" err="1">
                <a:solidFill>
                  <a:schemeClr val="dk1"/>
                </a:solidFill>
                <a:effectLst/>
                <a:latin typeface="Arial"/>
                <a:ea typeface="Arial"/>
                <a:cs typeface="Arial"/>
                <a:sym typeface="Arial"/>
              </a:rPr>
              <a:t>tren</a:t>
            </a:r>
            <a:r>
              <a:rPr lang="en-US" sz="1200" b="0" i="0" u="none" strike="noStrike" kern="1200" cap="none" dirty="0">
                <a:solidFill>
                  <a:schemeClr val="dk1"/>
                </a:solidFill>
                <a:effectLst/>
                <a:latin typeface="Arial"/>
                <a:ea typeface="Arial"/>
                <a:cs typeface="Arial"/>
                <a:sym typeface="Arial"/>
              </a:rPr>
              <a:t> y el </a:t>
            </a:r>
            <a:r>
              <a:rPr lang="en-US" sz="1200" b="0" i="0" u="none" strike="noStrike" kern="1200" cap="none" dirty="0" err="1">
                <a:solidFill>
                  <a:schemeClr val="dk1"/>
                </a:solidFill>
                <a:effectLst/>
                <a:latin typeface="Arial"/>
                <a:ea typeface="Arial"/>
                <a:cs typeface="Arial"/>
                <a:sym typeface="Arial"/>
              </a:rPr>
              <a:t>avión</a:t>
            </a:r>
            <a:r>
              <a:rPr lang="en-US" sz="1200" b="0" i="0" u="none" strike="noStrike" kern="1200" cap="none" dirty="0">
                <a:solidFill>
                  <a:schemeClr val="dk1"/>
                </a:solidFill>
                <a:effectLst/>
                <a:latin typeface="Arial"/>
                <a:ea typeface="Arial"/>
                <a:cs typeface="Arial"/>
                <a:sym typeface="Arial"/>
              </a:rPr>
              <a:t> son </a:t>
            </a:r>
            <a:r>
              <a:rPr lang="en-US" sz="1200" b="0" i="0" u="none" strike="noStrike" kern="1200" cap="none" dirty="0" err="1">
                <a:solidFill>
                  <a:schemeClr val="dk1"/>
                </a:solidFill>
                <a:effectLst/>
                <a:latin typeface="Arial"/>
                <a:ea typeface="Arial"/>
                <a:cs typeface="Arial"/>
                <a:sym typeface="Arial"/>
              </a:rPr>
              <a:t>también</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vehículos</a:t>
            </a:r>
            <a:r>
              <a:rPr lang="en-US" sz="1200" b="0" i="0" u="none" strike="noStrike" kern="1200" cap="none" dirty="0">
                <a:solidFill>
                  <a:schemeClr val="dk1"/>
                </a:solidFill>
                <a:effectLst/>
                <a:latin typeface="Arial"/>
                <a:ea typeface="Arial"/>
                <a:cs typeface="Arial"/>
                <a:sym typeface="Arial"/>
              </a:rPr>
              <a:t>."</a:t>
            </a:r>
          </a:p>
          <a:p>
            <a:r>
              <a:rPr lang="en-US" sz="1200" b="0" i="0" u="none" strike="noStrike" kern="1200" cap="none" dirty="0">
                <a:solidFill>
                  <a:schemeClr val="dk1"/>
                </a:solidFill>
                <a:effectLst/>
                <a:latin typeface="Arial"/>
                <a:ea typeface="Arial"/>
                <a:cs typeface="Arial"/>
                <a:sym typeface="Arial"/>
              </a:rPr>
              <a:t>Anime al </a:t>
            </a:r>
            <a:r>
              <a:rPr lang="en-US" sz="1200" b="0" i="0" u="none" strike="noStrike" kern="1200" cap="none" dirty="0" err="1">
                <a:solidFill>
                  <a:schemeClr val="dk1"/>
                </a:solidFill>
                <a:effectLst/>
                <a:latin typeface="Arial"/>
                <a:ea typeface="Arial"/>
                <a:cs typeface="Arial"/>
                <a:sym typeface="Arial"/>
              </a:rPr>
              <a:t>niño</a:t>
            </a:r>
            <a:r>
              <a:rPr lang="en-US" sz="1200" b="0" i="0" u="none" strike="noStrike" kern="1200" cap="none" dirty="0">
                <a:solidFill>
                  <a:schemeClr val="dk1"/>
                </a:solidFill>
                <a:effectLst/>
                <a:latin typeface="Arial"/>
                <a:ea typeface="Arial"/>
                <a:cs typeface="Arial"/>
                <a:sym typeface="Arial"/>
              </a:rPr>
              <a:t> a </a:t>
            </a:r>
            <a:r>
              <a:rPr lang="en-US" sz="1200" b="0" i="0" u="none" strike="noStrike" kern="1200" cap="none" dirty="0" err="1">
                <a:solidFill>
                  <a:schemeClr val="dk1"/>
                </a:solidFill>
                <a:effectLst/>
                <a:latin typeface="Arial"/>
                <a:ea typeface="Arial"/>
                <a:cs typeface="Arial"/>
                <a:sym typeface="Arial"/>
              </a:rPr>
              <a:t>pedir</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explicación</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si</a:t>
            </a:r>
            <a:r>
              <a:rPr lang="en-US" sz="1200" b="0" i="0" u="none" strike="noStrike" kern="1200" cap="none" dirty="0">
                <a:solidFill>
                  <a:schemeClr val="dk1"/>
                </a:solidFill>
                <a:effectLst/>
                <a:latin typeface="Arial"/>
                <a:ea typeface="Arial"/>
                <a:cs typeface="Arial"/>
                <a:sym typeface="Arial"/>
              </a:rPr>
              <a:t> no </a:t>
            </a:r>
            <a:r>
              <a:rPr lang="en-US" sz="1200" b="0" i="0" u="none" strike="noStrike" kern="1200" cap="none" dirty="0" err="1">
                <a:solidFill>
                  <a:schemeClr val="dk1"/>
                </a:solidFill>
                <a:effectLst/>
                <a:latin typeface="Arial"/>
                <a:ea typeface="Arial"/>
                <a:cs typeface="Arial"/>
                <a:sym typeface="Arial"/>
              </a:rPr>
              <a:t>entiende</a:t>
            </a:r>
            <a:r>
              <a:rPr lang="en-US" sz="1200" b="0" i="0" u="none" strike="noStrike" kern="1200" cap="none" dirty="0">
                <a:solidFill>
                  <a:schemeClr val="dk1"/>
                </a:solidFill>
                <a:effectLst/>
                <a:latin typeface="Arial"/>
                <a:ea typeface="Arial"/>
                <a:cs typeface="Arial"/>
                <a:sym typeface="Arial"/>
              </a:rPr>
              <a:t> el </a:t>
            </a:r>
            <a:r>
              <a:rPr lang="en-US" sz="1200" b="0" i="0" u="none" strike="noStrike" kern="1200" cap="none" dirty="0" err="1">
                <a:solidFill>
                  <a:schemeClr val="dk1"/>
                </a:solidFill>
                <a:effectLst/>
                <a:latin typeface="Arial"/>
                <a:ea typeface="Arial"/>
                <a:cs typeface="Arial"/>
                <a:sym typeface="Arial"/>
              </a:rPr>
              <a:t>significado</a:t>
            </a:r>
            <a:r>
              <a:rPr lang="en-US" sz="1200" b="0" i="0" u="none" strike="noStrike" kern="1200" cap="none" dirty="0">
                <a:solidFill>
                  <a:schemeClr val="dk1"/>
                </a:solidFill>
                <a:effectLst/>
                <a:latin typeface="Arial"/>
                <a:ea typeface="Arial"/>
                <a:cs typeface="Arial"/>
                <a:sym typeface="Arial"/>
              </a:rPr>
              <a:t> de </a:t>
            </a:r>
            <a:r>
              <a:rPr lang="en-US" sz="1200" b="0" i="0" u="none" strike="noStrike" kern="1200" cap="none" dirty="0" err="1">
                <a:solidFill>
                  <a:schemeClr val="dk1"/>
                </a:solidFill>
                <a:effectLst/>
                <a:latin typeface="Arial"/>
                <a:ea typeface="Arial"/>
                <a:cs typeface="Arial"/>
                <a:sym typeface="Arial"/>
              </a:rPr>
              <a:t>una</a:t>
            </a:r>
            <a:r>
              <a:rPr lang="en-US" sz="1200" b="0" i="0" u="none" strike="noStrike" kern="1200" cap="none" dirty="0">
                <a:solidFill>
                  <a:schemeClr val="dk1"/>
                </a:solidFill>
                <a:effectLst/>
                <a:latin typeface="Arial"/>
                <a:ea typeface="Arial"/>
                <a:cs typeface="Arial"/>
                <a:sym typeface="Arial"/>
              </a:rPr>
              <a:t> palabra.</a:t>
            </a:r>
          </a:p>
          <a:p>
            <a:r>
              <a:rPr lang="en-US" sz="1200" b="0" i="0" u="none" strike="noStrike" kern="1200" cap="none" dirty="0" err="1">
                <a:solidFill>
                  <a:schemeClr val="dk1"/>
                </a:solidFill>
                <a:effectLst/>
                <a:latin typeface="Arial"/>
                <a:ea typeface="Arial"/>
                <a:cs typeface="Arial"/>
                <a:sym typeface="Arial"/>
              </a:rPr>
              <a:t>Indique</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cosas</a:t>
            </a:r>
            <a:r>
              <a:rPr lang="en-US" sz="1200" b="0" i="0" u="none" strike="noStrike" kern="1200" cap="none" dirty="0">
                <a:solidFill>
                  <a:schemeClr val="dk1"/>
                </a:solidFill>
                <a:effectLst/>
                <a:latin typeface="Arial"/>
                <a:ea typeface="Arial"/>
                <a:cs typeface="Arial"/>
                <a:sym typeface="Arial"/>
              </a:rPr>
              <a:t> que </a:t>
            </a:r>
            <a:r>
              <a:rPr lang="en-US" sz="1200" b="0" i="0" u="none" strike="noStrike" kern="1200" cap="none" dirty="0" err="1">
                <a:solidFill>
                  <a:schemeClr val="dk1"/>
                </a:solidFill>
                <a:effectLst/>
                <a:latin typeface="Arial"/>
                <a:ea typeface="Arial"/>
                <a:cs typeface="Arial"/>
                <a:sym typeface="Arial"/>
              </a:rPr>
              <a:t>sean</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iguales</a:t>
            </a:r>
            <a:r>
              <a:rPr lang="en-US" sz="1200" b="0" i="0" u="none" strike="noStrike" kern="1200" cap="none" dirty="0">
                <a:solidFill>
                  <a:schemeClr val="dk1"/>
                </a:solidFill>
                <a:effectLst/>
                <a:latin typeface="Arial"/>
                <a:ea typeface="Arial"/>
                <a:cs typeface="Arial"/>
                <a:sym typeface="Arial"/>
              </a:rPr>
              <a:t> o </a:t>
            </a:r>
            <a:r>
              <a:rPr lang="en-US" sz="1200" b="0" i="0" u="none" strike="noStrike" kern="1200" cap="none" dirty="0" err="1">
                <a:solidFill>
                  <a:schemeClr val="dk1"/>
                </a:solidFill>
                <a:effectLst/>
                <a:latin typeface="Arial"/>
                <a:ea typeface="Arial"/>
                <a:cs typeface="Arial"/>
                <a:sym typeface="Arial"/>
              </a:rPr>
              <a:t>diferentes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Juegue</a:t>
            </a:r>
            <a:r>
              <a:rPr lang="en-US" sz="1200" b="0" i="0" u="none" strike="noStrike" kern="1200" cap="none" dirty="0">
                <a:solidFill>
                  <a:schemeClr val="dk1"/>
                </a:solidFill>
                <a:effectLst/>
                <a:latin typeface="Arial"/>
                <a:ea typeface="Arial"/>
                <a:cs typeface="Arial"/>
                <a:sym typeface="Arial"/>
              </a:rPr>
              <a:t> con el </a:t>
            </a:r>
            <a:r>
              <a:rPr lang="en-US" sz="1200" b="0" i="0" u="none" strike="noStrike" kern="1200" cap="none" dirty="0" err="1">
                <a:solidFill>
                  <a:schemeClr val="dk1"/>
                </a:solidFill>
                <a:effectLst/>
                <a:latin typeface="Arial"/>
                <a:ea typeface="Arial"/>
                <a:cs typeface="Arial"/>
                <a:sym typeface="Arial"/>
              </a:rPr>
              <a:t>niño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incorporando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estos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conceptos</a:t>
            </a:r>
            <a:r>
              <a:rPr lang="en-US" sz="1200" b="0" i="0" u="none" strike="noStrike" kern="1200" cap="none" dirty="0">
                <a:solidFill>
                  <a:schemeClr val="dk1"/>
                </a:solidFill>
                <a:effectLst/>
                <a:latin typeface="Arial"/>
                <a:ea typeface="Arial"/>
                <a:cs typeface="Arial"/>
                <a:sym typeface="Arial"/>
              </a:rPr>
              <a:t> que </a:t>
            </a:r>
            <a:r>
              <a:rPr lang="en-US" sz="1200" b="0" i="0" u="none" strike="noStrike" kern="1200" cap="none" dirty="0" err="1">
                <a:solidFill>
                  <a:schemeClr val="dk1"/>
                </a:solidFill>
                <a:effectLst/>
                <a:latin typeface="Arial"/>
                <a:ea typeface="Arial"/>
                <a:cs typeface="Arial"/>
                <a:sym typeface="Arial"/>
              </a:rPr>
              <a:t>escuchará</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más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tarde</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en</a:t>
            </a:r>
            <a:r>
              <a:rPr lang="en-US" sz="1200" b="0" i="0" u="none" strike="noStrike" kern="1200" cap="none" dirty="0">
                <a:solidFill>
                  <a:schemeClr val="dk1"/>
                </a:solidFill>
                <a:effectLst/>
                <a:latin typeface="Arial"/>
                <a:ea typeface="Arial"/>
                <a:cs typeface="Arial"/>
                <a:sym typeface="Arial"/>
              </a:rPr>
              <a:t> la </a:t>
            </a:r>
            <a:r>
              <a:rPr lang="en-US" sz="1200" b="0" i="0" u="none" strike="noStrike" kern="1200" cap="none" dirty="0" err="1">
                <a:solidFill>
                  <a:schemeClr val="dk1"/>
                </a:solidFill>
                <a:effectLst/>
                <a:latin typeface="Arial"/>
                <a:ea typeface="Arial"/>
                <a:cs typeface="Arial"/>
                <a:sym typeface="Arial"/>
              </a:rPr>
              <a:t>escuela</a:t>
            </a:r>
            <a:r>
              <a:rPr lang="en-US" sz="1200" b="0" i="0" u="none" strike="noStrike" kern="1200" cap="none" dirty="0">
                <a:solidFill>
                  <a:schemeClr val="dk1"/>
                </a:solidFill>
                <a:effectLst/>
                <a:latin typeface="Arial"/>
                <a:ea typeface="Arial"/>
                <a:cs typeface="Arial"/>
                <a:sym typeface="Arial"/>
              </a:rPr>
              <a:t> al </a:t>
            </a:r>
            <a:r>
              <a:rPr lang="en-US" sz="1200" b="0" i="0" u="none" strike="noStrike" kern="1200" cap="none" dirty="0" err="1">
                <a:solidFill>
                  <a:schemeClr val="dk1"/>
                </a:solidFill>
                <a:effectLst/>
                <a:latin typeface="Arial"/>
                <a:ea typeface="Arial"/>
                <a:cs typeface="Arial"/>
                <a:sym typeface="Arial"/>
              </a:rPr>
              <a:t>preparase</a:t>
            </a:r>
            <a:r>
              <a:rPr lang="en-US" sz="1200" b="0" i="0" u="none" strike="noStrike" kern="1200" cap="none" dirty="0">
                <a:solidFill>
                  <a:schemeClr val="dk1"/>
                </a:solidFill>
                <a:effectLst/>
                <a:latin typeface="Arial"/>
                <a:ea typeface="Arial"/>
                <a:cs typeface="Arial"/>
                <a:sym typeface="Arial"/>
              </a:rPr>
              <a:t> para la </a:t>
            </a:r>
            <a:r>
              <a:rPr lang="en-US" sz="1200" b="0" i="0" u="none" strike="noStrike" kern="1200" cap="none" dirty="0" err="1">
                <a:solidFill>
                  <a:schemeClr val="dk1"/>
                </a:solidFill>
                <a:effectLst/>
                <a:latin typeface="Arial"/>
                <a:ea typeface="Arial"/>
                <a:cs typeface="Arial"/>
                <a:sym typeface="Arial"/>
              </a:rPr>
              <a:t>lectura</a:t>
            </a:r>
            <a:r>
              <a:rPr lang="en-US" sz="1200" b="0" i="0" u="none" strike="noStrike" kern="1200" cap="none" dirty="0">
                <a:solidFill>
                  <a:schemeClr val="dk1"/>
                </a:solidFill>
                <a:effectLst/>
                <a:latin typeface="Arial"/>
                <a:ea typeface="Arial"/>
                <a:cs typeface="Arial"/>
                <a:sym typeface="Arial"/>
              </a:rPr>
              <a:t>.</a:t>
            </a:r>
          </a:p>
          <a:p>
            <a:r>
              <a:rPr lang="en-US" sz="1200" b="0" i="0" u="none" strike="noStrike" kern="1200" cap="none" dirty="0" err="1">
                <a:solidFill>
                  <a:schemeClr val="dk1"/>
                </a:solidFill>
                <a:effectLst/>
                <a:latin typeface="Arial"/>
                <a:ea typeface="Arial"/>
                <a:cs typeface="Arial"/>
                <a:sym typeface="Arial"/>
              </a:rPr>
              <a:t>Clasifiquen</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en</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categorías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Luego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traten</a:t>
            </a:r>
            <a:r>
              <a:rPr lang="en-US" sz="1200" b="0" i="0" u="none" strike="noStrike" kern="1200" cap="none" dirty="0">
                <a:solidFill>
                  <a:schemeClr val="dk1"/>
                </a:solidFill>
                <a:effectLst/>
                <a:latin typeface="Arial"/>
                <a:ea typeface="Arial"/>
                <a:cs typeface="Arial"/>
                <a:sym typeface="Arial"/>
              </a:rPr>
              <a:t> de </a:t>
            </a:r>
            <a:r>
              <a:rPr lang="en-US" sz="1200" b="0" i="0" u="none" strike="noStrike" kern="1200" cap="none" dirty="0" err="1">
                <a:solidFill>
                  <a:schemeClr val="dk1"/>
                </a:solidFill>
                <a:effectLst/>
                <a:latin typeface="Arial"/>
                <a:ea typeface="Arial"/>
                <a:cs typeface="Arial"/>
                <a:sym typeface="Arial"/>
              </a:rPr>
              <a:t>clasificar</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los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objetos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utilizando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diferencias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más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sutiles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ej</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rocas</a:t>
            </a:r>
            <a:r>
              <a:rPr lang="en-US" sz="1200" b="0" i="0" u="none" strike="noStrike" kern="1200" cap="none" dirty="0">
                <a:solidFill>
                  <a:schemeClr val="dk1"/>
                </a:solidFill>
                <a:effectLst/>
                <a:latin typeface="Arial"/>
                <a:ea typeface="Arial"/>
                <a:cs typeface="Arial"/>
                <a:sym typeface="Arial"/>
              </a:rPr>
              <a:t> que son </a:t>
            </a:r>
            <a:r>
              <a:rPr lang="en-US" sz="1200" b="0" i="0" u="none" strike="noStrike" kern="1200" cap="none" dirty="0" err="1">
                <a:solidFill>
                  <a:schemeClr val="dk1"/>
                </a:solidFill>
                <a:effectLst/>
                <a:latin typeface="Arial"/>
                <a:ea typeface="Arial"/>
                <a:cs typeface="Arial"/>
                <a:sym typeface="Arial"/>
              </a:rPr>
              <a:t>lisas</a:t>
            </a:r>
            <a:r>
              <a:rPr lang="en-US" sz="1200" b="0" i="0" u="none" strike="noStrike" kern="1200" cap="none" dirty="0">
                <a:solidFill>
                  <a:schemeClr val="dk1"/>
                </a:solidFill>
                <a:effectLst/>
                <a:latin typeface="Arial"/>
                <a:ea typeface="Arial"/>
                <a:cs typeface="Arial"/>
                <a:sym typeface="Arial"/>
              </a:rPr>
              <a:t> y </a:t>
            </a:r>
            <a:r>
              <a:rPr lang="en-US" sz="1200" b="0" i="0" u="none" strike="noStrike" kern="1200" cap="none" dirty="0" err="1">
                <a:solidFill>
                  <a:schemeClr val="dk1"/>
                </a:solidFill>
                <a:effectLst/>
                <a:latin typeface="Arial"/>
                <a:ea typeface="Arial"/>
                <a:cs typeface="Arial"/>
                <a:sym typeface="Arial"/>
              </a:rPr>
              <a:t>rocas</a:t>
            </a:r>
            <a:r>
              <a:rPr lang="en-US" sz="1200" b="0" i="0" u="none" strike="noStrike" kern="1200" cap="none" dirty="0">
                <a:solidFill>
                  <a:schemeClr val="dk1"/>
                </a:solidFill>
                <a:effectLst/>
                <a:latin typeface="Arial"/>
                <a:ea typeface="Arial"/>
                <a:cs typeface="Arial"/>
                <a:sym typeface="Arial"/>
              </a:rPr>
              <a:t> que son </a:t>
            </a:r>
            <a:r>
              <a:rPr lang="en-US" sz="1200" b="0" i="0" u="none" strike="noStrike" kern="1200" cap="none" dirty="0" err="1">
                <a:solidFill>
                  <a:schemeClr val="dk1"/>
                </a:solidFill>
                <a:effectLst/>
                <a:latin typeface="Arial"/>
                <a:ea typeface="Arial"/>
                <a:cs typeface="Arial"/>
                <a:sym typeface="Arial"/>
              </a:rPr>
              <a:t>ásperas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pesadas</a:t>
            </a:r>
            <a:r>
              <a:rPr lang="en-US" sz="1200" b="0" i="0" u="none" strike="noStrike" kern="1200" cap="none" dirty="0">
                <a:solidFill>
                  <a:schemeClr val="dk1"/>
                </a:solidFill>
                <a:effectLst/>
                <a:latin typeface="Arial"/>
                <a:ea typeface="Arial"/>
                <a:cs typeface="Arial"/>
                <a:sym typeface="Arial"/>
              </a:rPr>
              <a:t> y </a:t>
            </a:r>
            <a:r>
              <a:rPr lang="en-US" sz="1200" b="0" i="0" u="none" strike="noStrike" kern="1200" cap="none" dirty="0" err="1">
                <a:solidFill>
                  <a:schemeClr val="dk1"/>
                </a:solidFill>
                <a:effectLst/>
                <a:latin typeface="Arial"/>
                <a:ea typeface="Arial"/>
                <a:cs typeface="Arial"/>
                <a:sym typeface="Arial"/>
              </a:rPr>
              <a:t>livianas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grandes</a:t>
            </a:r>
            <a:r>
              <a:rPr lang="en-US" sz="1200" b="0" i="0" u="none" strike="noStrike" kern="1200" cap="none" dirty="0">
                <a:solidFill>
                  <a:schemeClr val="dk1"/>
                </a:solidFill>
                <a:effectLst/>
                <a:latin typeface="Arial"/>
                <a:ea typeface="Arial"/>
                <a:cs typeface="Arial"/>
                <a:sym typeface="Arial"/>
              </a:rPr>
              <a:t> y </a:t>
            </a:r>
            <a:r>
              <a:rPr lang="en-US" sz="1200" b="0" i="0" u="none" strike="noStrike" kern="1200" cap="none" dirty="0" err="1">
                <a:solidFill>
                  <a:schemeClr val="dk1"/>
                </a:solidFill>
                <a:effectLst/>
                <a:latin typeface="Arial"/>
                <a:ea typeface="Arial"/>
                <a:cs typeface="Arial"/>
                <a:sym typeface="Arial"/>
              </a:rPr>
              <a:t>pequeñas</a:t>
            </a:r>
            <a:r>
              <a:rPr lang="en-US" sz="1200" b="0" i="0" u="none" strike="noStrike" kern="1200" cap="none" dirty="0">
                <a:solidFill>
                  <a:schemeClr val="dk1"/>
                </a:solidFill>
                <a:effectLst/>
                <a:latin typeface="Arial"/>
                <a:ea typeface="Arial"/>
                <a:cs typeface="Arial"/>
                <a:sym typeface="Arial"/>
              </a:rPr>
              <a:t>). Una </a:t>
            </a:r>
            <a:r>
              <a:rPr lang="en-US" sz="1200" b="0" i="0" u="none" strike="noStrike" kern="1200" cap="none" dirty="0" err="1">
                <a:solidFill>
                  <a:schemeClr val="dk1"/>
                </a:solidFill>
                <a:effectLst/>
                <a:latin typeface="Arial"/>
                <a:ea typeface="Arial"/>
                <a:cs typeface="Arial"/>
                <a:sym typeface="Arial"/>
              </a:rPr>
              <a:t>vez</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más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pida</a:t>
            </a:r>
            <a:r>
              <a:rPr lang="en-US" sz="1200" b="0" i="0" u="none" strike="noStrike" kern="1200" cap="none" dirty="0">
                <a:solidFill>
                  <a:schemeClr val="dk1"/>
                </a:solidFill>
                <a:effectLst/>
                <a:latin typeface="Arial"/>
                <a:ea typeface="Arial"/>
                <a:cs typeface="Arial"/>
                <a:sym typeface="Arial"/>
              </a:rPr>
              <a:t> al </a:t>
            </a:r>
            <a:r>
              <a:rPr lang="en-US" sz="1200" b="0" i="0" u="none" strike="noStrike" kern="1200" cap="none" dirty="0" err="1">
                <a:solidFill>
                  <a:schemeClr val="dk1"/>
                </a:solidFill>
                <a:effectLst/>
                <a:latin typeface="Arial"/>
                <a:ea typeface="Arial"/>
                <a:cs typeface="Arial"/>
                <a:sym typeface="Arial"/>
              </a:rPr>
              <a:t>niño</a:t>
            </a:r>
            <a:r>
              <a:rPr lang="en-US" sz="1200" b="0" i="0" u="none" strike="noStrike" kern="1200" cap="none" dirty="0">
                <a:solidFill>
                  <a:schemeClr val="dk1"/>
                </a:solidFill>
                <a:effectLst/>
                <a:latin typeface="Arial"/>
                <a:ea typeface="Arial"/>
                <a:cs typeface="Arial"/>
                <a:sym typeface="Arial"/>
              </a:rPr>
              <a:t> que </a:t>
            </a:r>
            <a:r>
              <a:rPr lang="en-US" sz="1200" b="0" i="0" u="none" strike="noStrike" kern="1200" cap="none" dirty="0" err="1">
                <a:solidFill>
                  <a:schemeClr val="dk1"/>
                </a:solidFill>
                <a:effectLst/>
                <a:latin typeface="Arial"/>
                <a:ea typeface="Arial"/>
                <a:cs typeface="Arial"/>
                <a:sym typeface="Arial"/>
              </a:rPr>
              <a:t>identifique</a:t>
            </a:r>
            <a:r>
              <a:rPr lang="en-US" sz="1200" b="0" i="0" u="none" strike="noStrike" kern="1200" cap="none" dirty="0">
                <a:solidFill>
                  <a:schemeClr val="dk1"/>
                </a:solidFill>
                <a:effectLst/>
                <a:latin typeface="Arial"/>
                <a:ea typeface="Arial"/>
                <a:cs typeface="Arial"/>
                <a:sym typeface="Arial"/>
              </a:rPr>
              <a:t> el </a:t>
            </a:r>
            <a:r>
              <a:rPr lang="en-US" sz="1200" b="0" i="0" u="none" strike="noStrike" kern="1200" cap="none" dirty="0" err="1">
                <a:solidFill>
                  <a:schemeClr val="dk1"/>
                </a:solidFill>
                <a:effectLst/>
                <a:latin typeface="Arial"/>
                <a:ea typeface="Arial"/>
                <a:cs typeface="Arial"/>
                <a:sym typeface="Arial"/>
              </a:rPr>
              <a:t>objeto</a:t>
            </a:r>
            <a:r>
              <a:rPr lang="en-US" sz="1200" b="0" i="0" u="none" strike="noStrike" kern="1200" cap="none" dirty="0">
                <a:solidFill>
                  <a:schemeClr val="dk1"/>
                </a:solidFill>
                <a:effectLst/>
                <a:latin typeface="Arial"/>
                <a:ea typeface="Arial"/>
                <a:cs typeface="Arial"/>
                <a:sym typeface="Arial"/>
              </a:rPr>
              <a:t> que no </a:t>
            </a:r>
            <a:r>
              <a:rPr lang="en-US" sz="1200" b="0" i="0" u="none" strike="noStrike" kern="1200" cap="none" dirty="0" err="1">
                <a:solidFill>
                  <a:schemeClr val="dk1"/>
                </a:solidFill>
                <a:effectLst/>
                <a:latin typeface="Arial"/>
                <a:ea typeface="Arial"/>
                <a:cs typeface="Arial"/>
                <a:sym typeface="Arial"/>
              </a:rPr>
              <a:t>pertenezca</a:t>
            </a:r>
            <a:r>
              <a:rPr lang="en-US" sz="1200" b="0" i="0" u="none" strike="noStrike" kern="1200" cap="none" dirty="0">
                <a:solidFill>
                  <a:schemeClr val="dk1"/>
                </a:solidFill>
                <a:effectLst/>
                <a:latin typeface="Arial"/>
                <a:ea typeface="Arial"/>
                <a:cs typeface="Arial"/>
                <a:sym typeface="Arial"/>
              </a:rPr>
              <a:t> a </a:t>
            </a:r>
            <a:r>
              <a:rPr lang="en-US" sz="1200" b="0" i="0" u="none" strike="noStrike" kern="1200" cap="none" dirty="0" err="1">
                <a:solidFill>
                  <a:schemeClr val="dk1"/>
                </a:solidFill>
                <a:effectLst/>
                <a:latin typeface="Arial"/>
                <a:ea typeface="Arial"/>
                <a:cs typeface="Arial"/>
                <a:sym typeface="Arial"/>
              </a:rPr>
              <a:t>una</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categoría</a:t>
            </a:r>
            <a:r>
              <a:rPr lang="en-US" sz="1200" b="0" i="0" u="none" strike="noStrike" kern="1200" cap="none" dirty="0">
                <a:solidFill>
                  <a:schemeClr val="dk1"/>
                </a:solidFill>
                <a:effectLst/>
                <a:latin typeface="Arial"/>
                <a:ea typeface="Arial"/>
                <a:cs typeface="Arial"/>
                <a:sym typeface="Arial"/>
              </a:rPr>
              <a:t> dada, </a:t>
            </a:r>
            <a:r>
              <a:rPr lang="en-US" sz="1200" b="0" i="0" u="none" strike="noStrike" kern="1200" cap="none" dirty="0" err="1">
                <a:solidFill>
                  <a:schemeClr val="dk1"/>
                </a:solidFill>
                <a:effectLst/>
                <a:latin typeface="Arial"/>
                <a:ea typeface="Arial"/>
                <a:cs typeface="Arial"/>
                <a:sym typeface="Arial"/>
              </a:rPr>
              <a:t>pero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esta</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vez</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pídale</a:t>
            </a:r>
            <a:r>
              <a:rPr lang="en-US" sz="1200" b="0" i="0" u="none" strike="noStrike" kern="1200" cap="none" dirty="0">
                <a:solidFill>
                  <a:schemeClr val="dk1"/>
                </a:solidFill>
                <a:effectLst/>
                <a:latin typeface="Arial"/>
                <a:ea typeface="Arial"/>
                <a:cs typeface="Arial"/>
                <a:sym typeface="Arial"/>
              </a:rPr>
              <a:t> que </a:t>
            </a:r>
            <a:r>
              <a:rPr lang="en-US" sz="1200" b="0" i="0" u="none" strike="noStrike" kern="1200" cap="none" dirty="0" err="1">
                <a:solidFill>
                  <a:schemeClr val="dk1"/>
                </a:solidFill>
                <a:effectLst/>
                <a:latin typeface="Arial"/>
                <a:ea typeface="Arial"/>
                <a:cs typeface="Arial"/>
                <a:sym typeface="Arial"/>
              </a:rPr>
              <a:t>explique</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por</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qué</a:t>
            </a:r>
            <a:r>
              <a:rPr lang="en-US" sz="1200" b="0" i="0" u="none" strike="noStrike" kern="1200" cap="none" dirty="0">
                <a:solidFill>
                  <a:schemeClr val="dk1"/>
                </a:solidFill>
                <a:effectLst/>
                <a:latin typeface="Arial"/>
                <a:ea typeface="Arial"/>
                <a:cs typeface="Arial"/>
                <a:sym typeface="Arial"/>
              </a:rPr>
              <a:t> no </a:t>
            </a:r>
            <a:r>
              <a:rPr lang="en-US" sz="1200" b="0" i="0" u="none" strike="noStrike" kern="1200" cap="none" dirty="0" err="1">
                <a:solidFill>
                  <a:schemeClr val="dk1"/>
                </a:solidFill>
                <a:effectLst/>
                <a:latin typeface="Arial"/>
                <a:ea typeface="Arial"/>
                <a:cs typeface="Arial"/>
                <a:sym typeface="Arial"/>
              </a:rPr>
              <a:t>pertenece</a:t>
            </a:r>
            <a:r>
              <a:rPr lang="en-US" sz="1200" b="0" i="0" u="none" strike="noStrike" kern="1200" cap="none" dirty="0">
                <a:solidFill>
                  <a:schemeClr val="dk1"/>
                </a:solidFill>
                <a:effectLst/>
                <a:latin typeface="Arial"/>
                <a:ea typeface="Arial"/>
                <a:cs typeface="Arial"/>
                <a:sym typeface="Arial"/>
              </a:rPr>
              <a:t> a </a:t>
            </a:r>
            <a:r>
              <a:rPr lang="en-US" sz="1200" b="0" i="0" u="none" strike="noStrike" kern="1200" cap="none" dirty="0" err="1">
                <a:solidFill>
                  <a:schemeClr val="dk1"/>
                </a:solidFill>
                <a:effectLst/>
                <a:latin typeface="Arial"/>
                <a:ea typeface="Arial"/>
                <a:cs typeface="Arial"/>
                <a:sym typeface="Arial"/>
              </a:rPr>
              <a:t>dicha</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categoría</a:t>
            </a:r>
            <a:r>
              <a:rPr lang="en-US" sz="1200" b="0" i="0" u="none" strike="noStrike" kern="1200" cap="none" dirty="0">
                <a:solidFill>
                  <a:schemeClr val="dk1"/>
                </a:solidFill>
                <a:effectLst/>
                <a:latin typeface="Arial"/>
                <a:ea typeface="Arial"/>
                <a:cs typeface="Arial"/>
                <a:sym typeface="Arial"/>
              </a:rPr>
              <a:t>.</a:t>
            </a:r>
          </a:p>
          <a:p>
            <a:r>
              <a:rPr lang="en-US" sz="1200" b="0" i="0" u="none" strike="noStrike" kern="1200" cap="none" dirty="0" err="1">
                <a:solidFill>
                  <a:schemeClr val="dk1"/>
                </a:solidFill>
                <a:effectLst/>
                <a:latin typeface="Arial"/>
                <a:ea typeface="Arial"/>
                <a:cs typeface="Arial"/>
                <a:sym typeface="Arial"/>
              </a:rPr>
              <a:t>Ayude</a:t>
            </a:r>
            <a:r>
              <a:rPr lang="en-US" sz="1200" b="0" i="0" u="none" strike="noStrike" kern="1200" cap="none" dirty="0">
                <a:solidFill>
                  <a:schemeClr val="dk1"/>
                </a:solidFill>
                <a:effectLst/>
                <a:latin typeface="Arial"/>
                <a:ea typeface="Arial"/>
                <a:cs typeface="Arial"/>
                <a:sym typeface="Arial"/>
              </a:rPr>
              <a:t> al </a:t>
            </a:r>
            <a:r>
              <a:rPr lang="en-US" sz="1200" b="0" i="0" u="none" strike="noStrike" kern="1200" cap="none" dirty="0" err="1">
                <a:solidFill>
                  <a:schemeClr val="dk1"/>
                </a:solidFill>
                <a:effectLst/>
                <a:latin typeface="Arial"/>
                <a:ea typeface="Arial"/>
                <a:cs typeface="Arial"/>
                <a:sym typeface="Arial"/>
              </a:rPr>
              <a:t>niño</a:t>
            </a:r>
            <a:r>
              <a:rPr lang="en-US" sz="1200" b="0" i="0" u="none" strike="noStrike" kern="1200" cap="none" dirty="0">
                <a:solidFill>
                  <a:schemeClr val="dk1"/>
                </a:solidFill>
                <a:effectLst/>
                <a:latin typeface="Arial"/>
                <a:ea typeface="Arial"/>
                <a:cs typeface="Arial"/>
                <a:sym typeface="Arial"/>
              </a:rPr>
              <a:t> a </a:t>
            </a:r>
            <a:r>
              <a:rPr lang="en-US" sz="1200" b="0" i="0" u="none" strike="noStrike" kern="1200" cap="none" dirty="0" err="1">
                <a:solidFill>
                  <a:schemeClr val="dk1"/>
                </a:solidFill>
                <a:effectLst/>
                <a:latin typeface="Arial"/>
                <a:ea typeface="Arial"/>
                <a:cs typeface="Arial"/>
                <a:sym typeface="Arial"/>
              </a:rPr>
              <a:t>expandir</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sus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destrezas</a:t>
            </a:r>
            <a:r>
              <a:rPr lang="en-US" sz="1200" b="0" i="0" u="none" strike="noStrike" kern="1200" cap="none" dirty="0">
                <a:solidFill>
                  <a:schemeClr val="dk1"/>
                </a:solidFill>
                <a:effectLst/>
                <a:latin typeface="Arial"/>
                <a:ea typeface="Arial"/>
                <a:cs typeface="Arial"/>
                <a:sym typeface="Arial"/>
              </a:rPr>
              <a:t> de </a:t>
            </a:r>
            <a:r>
              <a:rPr lang="en-US" sz="1200" b="0" i="0" u="none" strike="noStrike" kern="1200" cap="none" dirty="0" err="1">
                <a:solidFill>
                  <a:schemeClr val="dk1"/>
                </a:solidFill>
                <a:effectLst/>
                <a:latin typeface="Arial"/>
                <a:ea typeface="Arial"/>
                <a:cs typeface="Arial"/>
                <a:sym typeface="Arial"/>
              </a:rPr>
              <a:t>comunicación</a:t>
            </a:r>
            <a:r>
              <a:rPr lang="en-US" sz="1200" b="0" i="0" u="none" strike="noStrike" kern="1200" cap="none" dirty="0">
                <a:solidFill>
                  <a:schemeClr val="dk1"/>
                </a:solidFill>
                <a:effectLst/>
                <a:latin typeface="Arial"/>
                <a:ea typeface="Arial"/>
                <a:cs typeface="Arial"/>
                <a:sym typeface="Arial"/>
              </a:rPr>
              <a:t> social y de </a:t>
            </a:r>
            <a:r>
              <a:rPr lang="en-US" sz="1200" b="0" i="0" u="none" strike="noStrike" kern="1200" cap="none" dirty="0" err="1">
                <a:solidFill>
                  <a:schemeClr val="dk1"/>
                </a:solidFill>
                <a:effectLst/>
                <a:latin typeface="Arial"/>
                <a:ea typeface="Arial"/>
                <a:cs typeface="Arial"/>
                <a:sym typeface="Arial"/>
              </a:rPr>
              <a:t>narración</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contar</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cuentos</a:t>
            </a:r>
            <a:r>
              <a:rPr lang="en-US" sz="1200" b="0" i="0" u="none" strike="noStrike" kern="1200" cap="none" dirty="0">
                <a:solidFill>
                  <a:schemeClr val="dk1"/>
                </a:solidFill>
                <a:effectLst/>
                <a:latin typeface="Arial"/>
                <a:ea typeface="Arial"/>
                <a:cs typeface="Arial"/>
                <a:sym typeface="Arial"/>
              </a:rPr>
              <a:t>) al </a:t>
            </a:r>
            <a:r>
              <a:rPr lang="en-US" sz="1200" b="0" i="0" u="none" strike="noStrike" kern="1200" cap="none" dirty="0" err="1">
                <a:solidFill>
                  <a:schemeClr val="dk1"/>
                </a:solidFill>
                <a:effectLst/>
                <a:latin typeface="Arial"/>
                <a:ea typeface="Arial"/>
                <a:cs typeface="Arial"/>
                <a:sym typeface="Arial"/>
              </a:rPr>
              <a:t>representar</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distintos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personajes</a:t>
            </a:r>
            <a:r>
              <a:rPr lang="en-US" sz="1200" b="0" i="0" u="none" strike="noStrike" kern="1200" cap="none" dirty="0">
                <a:solidFill>
                  <a:schemeClr val="dk1"/>
                </a:solidFill>
                <a:effectLst/>
                <a:latin typeface="Arial"/>
                <a:ea typeface="Arial"/>
                <a:cs typeface="Arial"/>
                <a:sym typeface="Arial"/>
              </a:rPr>
              <a:t> y </a:t>
            </a:r>
            <a:r>
              <a:rPr lang="en-US" sz="1200" b="0" i="0" u="none" strike="noStrike" kern="1200" cap="none" dirty="0" err="1">
                <a:solidFill>
                  <a:schemeClr val="dk1"/>
                </a:solidFill>
                <a:effectLst/>
                <a:latin typeface="Arial"/>
                <a:ea typeface="Arial"/>
                <a:cs typeface="Arial"/>
                <a:sym typeface="Arial"/>
              </a:rPr>
              <a:t>situaciones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Jueguen</a:t>
            </a:r>
            <a:r>
              <a:rPr lang="en-US" sz="1200" b="0" i="0" u="none" strike="noStrike" kern="1200" cap="none" dirty="0">
                <a:solidFill>
                  <a:schemeClr val="dk1"/>
                </a:solidFill>
                <a:effectLst/>
                <a:latin typeface="Arial"/>
                <a:ea typeface="Arial"/>
                <a:cs typeface="Arial"/>
                <a:sym typeface="Arial"/>
              </a:rPr>
              <a:t> a las casitas, al </a:t>
            </a:r>
            <a:r>
              <a:rPr lang="en-US" sz="1200" b="0" i="0" u="none" strike="noStrike" kern="1200" cap="none" dirty="0" err="1">
                <a:solidFill>
                  <a:schemeClr val="dk1"/>
                </a:solidFill>
                <a:effectLst/>
                <a:latin typeface="Arial"/>
                <a:ea typeface="Arial"/>
                <a:cs typeface="Arial"/>
                <a:sym typeface="Arial"/>
              </a:rPr>
              <a:t>médico</a:t>
            </a:r>
            <a:r>
              <a:rPr lang="en-US" sz="1200" b="0" i="0" u="none" strike="noStrike" kern="1200" cap="none" dirty="0">
                <a:solidFill>
                  <a:schemeClr val="dk1"/>
                </a:solidFill>
                <a:effectLst/>
                <a:latin typeface="Arial"/>
                <a:ea typeface="Arial"/>
                <a:cs typeface="Arial"/>
                <a:sym typeface="Arial"/>
              </a:rPr>
              <a:t> y a la </a:t>
            </a:r>
            <a:r>
              <a:rPr lang="en-US" sz="1200" b="0" i="0" u="none" strike="noStrike" kern="1200" cap="none" dirty="0" err="1">
                <a:solidFill>
                  <a:schemeClr val="dk1"/>
                </a:solidFill>
                <a:effectLst/>
                <a:latin typeface="Arial"/>
                <a:ea typeface="Arial"/>
                <a:cs typeface="Arial"/>
                <a:sym typeface="Arial"/>
              </a:rPr>
              <a:t>tienda</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usando</a:t>
            </a:r>
            <a:r>
              <a:rPr lang="en-US" sz="1200" b="0" i="0" u="none" strike="noStrike" kern="1200" cap="none" dirty="0">
                <a:solidFill>
                  <a:schemeClr val="dk1"/>
                </a:solidFill>
                <a:effectLst/>
                <a:latin typeface="Arial"/>
                <a:ea typeface="Arial"/>
                <a:cs typeface="Arial"/>
                <a:sym typeface="Arial"/>
              </a:rPr>
              <a:t> el </a:t>
            </a:r>
            <a:r>
              <a:rPr lang="en-US" sz="1200" b="0" i="0" u="none" strike="noStrike" kern="1200" cap="none" dirty="0" err="1">
                <a:solidFill>
                  <a:schemeClr val="dk1"/>
                </a:solidFill>
                <a:effectLst/>
                <a:latin typeface="Arial"/>
                <a:ea typeface="Arial"/>
                <a:cs typeface="Arial"/>
                <a:sym typeface="Arial"/>
              </a:rPr>
              <a:t>diálogo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los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accesorios</a:t>
            </a:r>
            <a:r>
              <a:rPr lang="en-US" sz="1200" b="0" i="0" u="none" strike="noStrike" kern="1200" cap="none" dirty="0">
                <a:solidFill>
                  <a:schemeClr val="dk1"/>
                </a:solidFill>
                <a:effectLst/>
                <a:latin typeface="Arial"/>
                <a:ea typeface="Arial"/>
                <a:cs typeface="Arial"/>
                <a:sym typeface="Arial"/>
              </a:rPr>
              <a:t> y </a:t>
            </a:r>
            <a:r>
              <a:rPr lang="en-US" sz="1200" b="0" i="0" u="none" strike="noStrike" kern="1200" cap="none" dirty="0" err="1">
                <a:solidFill>
                  <a:schemeClr val="dk1"/>
                </a:solidFill>
                <a:effectLst/>
                <a:latin typeface="Arial"/>
                <a:ea typeface="Arial"/>
                <a:cs typeface="Arial"/>
                <a:sym typeface="Arial"/>
              </a:rPr>
              <a:t>los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disfraces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apropiados</a:t>
            </a:r>
            <a:r>
              <a:rPr lang="en-US" sz="1200" b="0" i="0" u="none" strike="noStrike" kern="1200" cap="none" dirty="0">
                <a:solidFill>
                  <a:schemeClr val="dk1"/>
                </a:solidFill>
                <a:effectLst/>
                <a:latin typeface="Arial"/>
                <a:ea typeface="Arial"/>
                <a:cs typeface="Arial"/>
                <a:sym typeface="Arial"/>
              </a:rPr>
              <a:t> a la </a:t>
            </a:r>
            <a:r>
              <a:rPr lang="en-US" sz="1200" b="0" i="0" u="none" strike="noStrike" kern="1200" cap="none" dirty="0" err="1">
                <a:solidFill>
                  <a:schemeClr val="dk1"/>
                </a:solidFill>
                <a:effectLst/>
                <a:latin typeface="Arial"/>
                <a:ea typeface="Arial"/>
                <a:cs typeface="Arial"/>
                <a:sym typeface="Arial"/>
              </a:rPr>
              <a:t>situación</a:t>
            </a:r>
            <a:r>
              <a:rPr lang="en-US" sz="1200" b="0" i="0" u="none" strike="noStrike" kern="1200" cap="none" dirty="0">
                <a:solidFill>
                  <a:schemeClr val="dk1"/>
                </a:solidFill>
                <a:effectLst/>
                <a:latin typeface="Arial"/>
                <a:ea typeface="Arial"/>
                <a:cs typeface="Arial"/>
                <a:sym typeface="Arial"/>
              </a:rPr>
              <a:t>. Hagan lo </a:t>
            </a:r>
            <a:r>
              <a:rPr lang="en-US" sz="1200" b="0" i="0" u="none" strike="noStrike" kern="1200" cap="none" dirty="0" err="1">
                <a:solidFill>
                  <a:schemeClr val="dk1"/>
                </a:solidFill>
                <a:effectLst/>
                <a:latin typeface="Arial"/>
                <a:ea typeface="Arial"/>
                <a:cs typeface="Arial"/>
                <a:sym typeface="Arial"/>
              </a:rPr>
              <a:t>mismo</a:t>
            </a:r>
            <a:r>
              <a:rPr lang="en-US" sz="1200" b="0" i="0" u="none" strike="noStrike" kern="1200" cap="none" dirty="0">
                <a:solidFill>
                  <a:schemeClr val="dk1"/>
                </a:solidFill>
                <a:effectLst/>
                <a:latin typeface="Arial"/>
                <a:ea typeface="Arial"/>
                <a:cs typeface="Arial"/>
                <a:sym typeface="Arial"/>
              </a:rPr>
              <a:t> con </a:t>
            </a:r>
            <a:r>
              <a:rPr lang="en-US" sz="1200" b="0" i="0" u="none" strike="noStrike" kern="1200" cap="none" dirty="0" err="1">
                <a:solidFill>
                  <a:schemeClr val="dk1"/>
                </a:solidFill>
                <a:effectLst/>
                <a:latin typeface="Arial"/>
                <a:ea typeface="Arial"/>
                <a:cs typeface="Arial"/>
                <a:sym typeface="Arial"/>
              </a:rPr>
              <a:t>una</a:t>
            </a:r>
            <a:r>
              <a:rPr lang="en-US" sz="1200" b="0" i="0" u="none" strike="noStrike" kern="1200" cap="none" dirty="0">
                <a:solidFill>
                  <a:schemeClr val="dk1"/>
                </a:solidFill>
                <a:effectLst/>
                <a:latin typeface="Arial"/>
                <a:ea typeface="Arial"/>
                <a:cs typeface="Arial"/>
                <a:sym typeface="Arial"/>
              </a:rPr>
              <a:t> casa de </a:t>
            </a:r>
            <a:r>
              <a:rPr lang="en-US" sz="1200" b="0" i="0" u="none" strike="noStrike" kern="1200" cap="none" dirty="0" err="1">
                <a:solidFill>
                  <a:schemeClr val="dk1"/>
                </a:solidFill>
                <a:effectLst/>
                <a:latin typeface="Arial"/>
                <a:ea typeface="Arial"/>
                <a:cs typeface="Arial"/>
                <a:sym typeface="Arial"/>
              </a:rPr>
              <a:t>muñecas</a:t>
            </a:r>
            <a:r>
              <a:rPr lang="en-US" sz="1200" b="0" i="0" u="none" strike="noStrike" kern="1200" cap="none" dirty="0">
                <a:solidFill>
                  <a:schemeClr val="dk1"/>
                </a:solidFill>
                <a:effectLst/>
                <a:latin typeface="Arial"/>
                <a:ea typeface="Arial"/>
                <a:cs typeface="Arial"/>
                <a:sym typeface="Arial"/>
              </a:rPr>
              <a:t> y </a:t>
            </a:r>
            <a:r>
              <a:rPr lang="en-US" sz="1200" b="0" i="0" u="none" strike="noStrike" kern="1200" cap="none" dirty="0" err="1">
                <a:solidFill>
                  <a:schemeClr val="dk1"/>
                </a:solidFill>
                <a:effectLst/>
                <a:latin typeface="Arial"/>
                <a:ea typeface="Arial"/>
                <a:cs typeface="Arial"/>
                <a:sym typeface="Arial"/>
              </a:rPr>
              <a:t>sus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accesorios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imitando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distintas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escenas</a:t>
            </a:r>
            <a:r>
              <a:rPr lang="en-US" sz="1200" b="0" i="0" u="none" strike="noStrike" kern="1200" cap="none" dirty="0">
                <a:solidFill>
                  <a:schemeClr val="dk1"/>
                </a:solidFill>
                <a:effectLst/>
                <a:latin typeface="Arial"/>
                <a:ea typeface="Arial"/>
                <a:cs typeface="Arial"/>
                <a:sym typeface="Arial"/>
              </a:rPr>
              <a:t> de la </a:t>
            </a:r>
            <a:r>
              <a:rPr lang="en-US" sz="1200" b="0" i="0" u="none" strike="noStrike" kern="1200" cap="none" dirty="0" err="1">
                <a:solidFill>
                  <a:schemeClr val="dk1"/>
                </a:solidFill>
                <a:effectLst/>
                <a:latin typeface="Arial"/>
                <a:ea typeface="Arial"/>
                <a:cs typeface="Arial"/>
                <a:sym typeface="Arial"/>
              </a:rPr>
              <a:t>vida</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diaria</a:t>
            </a:r>
            <a:r>
              <a:rPr lang="en-US" sz="1200" b="0" i="0" u="none" strike="noStrike" kern="1200" cap="none" dirty="0">
                <a:solidFill>
                  <a:schemeClr val="dk1"/>
                </a:solidFill>
                <a:effectLst/>
                <a:latin typeface="Arial"/>
                <a:ea typeface="Arial"/>
                <a:cs typeface="Arial"/>
                <a:sym typeface="Arial"/>
              </a:rPr>
              <a:t> y </a:t>
            </a:r>
            <a:r>
              <a:rPr lang="en-US" sz="1200" b="0" i="0" u="none" strike="noStrike" kern="1200" cap="none" dirty="0" err="1">
                <a:solidFill>
                  <a:schemeClr val="dk1"/>
                </a:solidFill>
                <a:effectLst/>
                <a:latin typeface="Arial"/>
                <a:ea typeface="Arial"/>
                <a:cs typeface="Arial"/>
                <a:sym typeface="Arial"/>
              </a:rPr>
              <a:t>haciendo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hablar</a:t>
            </a:r>
            <a:r>
              <a:rPr lang="en-US" sz="1200" b="0" i="0" u="none" strike="noStrike" kern="1200" cap="none" dirty="0">
                <a:solidFill>
                  <a:schemeClr val="dk1"/>
                </a:solidFill>
                <a:effectLst/>
                <a:latin typeface="Arial"/>
                <a:ea typeface="Arial"/>
                <a:cs typeface="Arial"/>
                <a:sym typeface="Arial"/>
              </a:rPr>
              <a:t> a las </a:t>
            </a:r>
            <a:r>
              <a:rPr lang="en-US" sz="1200" b="0" i="0" u="none" strike="noStrike" kern="1200" cap="none" dirty="0" err="1">
                <a:solidFill>
                  <a:schemeClr val="dk1"/>
                </a:solidFill>
                <a:effectLst/>
                <a:latin typeface="Arial"/>
                <a:ea typeface="Arial"/>
                <a:cs typeface="Arial"/>
                <a:sym typeface="Arial"/>
              </a:rPr>
              <a:t>muñecas</a:t>
            </a:r>
            <a:r>
              <a:rPr lang="en-US" sz="1200" b="0" i="0" u="none" strike="noStrike" kern="1200" cap="none" dirty="0">
                <a:solidFill>
                  <a:schemeClr val="dk1"/>
                </a:solidFill>
                <a:effectLst/>
                <a:latin typeface="Arial"/>
                <a:ea typeface="Arial"/>
                <a:cs typeface="Arial"/>
                <a:sym typeface="Arial"/>
              </a:rPr>
              <a:t>.</a:t>
            </a:r>
          </a:p>
          <a:p>
            <a:r>
              <a:rPr lang="en-US" sz="1200" b="0" i="0" u="none" strike="noStrike" kern="1200" cap="none" dirty="0">
                <a:solidFill>
                  <a:schemeClr val="dk1"/>
                </a:solidFill>
                <a:effectLst/>
                <a:latin typeface="Arial"/>
                <a:ea typeface="Arial"/>
                <a:cs typeface="Arial"/>
                <a:sym typeface="Arial"/>
              </a:rPr>
              <a:t>Lean </a:t>
            </a:r>
            <a:r>
              <a:rPr lang="en-US" sz="1200" b="0" i="0" u="none" strike="noStrike" kern="1200" cap="none" dirty="0" err="1">
                <a:solidFill>
                  <a:schemeClr val="dk1"/>
                </a:solidFill>
                <a:effectLst/>
                <a:latin typeface="Arial"/>
                <a:ea typeface="Arial"/>
                <a:cs typeface="Arial"/>
                <a:sym typeface="Arial"/>
              </a:rPr>
              <a:t>cuentos</a:t>
            </a:r>
            <a:r>
              <a:rPr lang="en-US" sz="1200" b="0" i="0" u="none" strike="noStrike" kern="1200" cap="none" dirty="0">
                <a:solidFill>
                  <a:schemeClr val="dk1"/>
                </a:solidFill>
                <a:effectLst/>
                <a:latin typeface="Arial"/>
                <a:ea typeface="Arial"/>
                <a:cs typeface="Arial"/>
                <a:sym typeface="Arial"/>
              </a:rPr>
              <a:t> con </a:t>
            </a:r>
            <a:r>
              <a:rPr lang="en-US" sz="1200" b="0" i="0" u="none" strike="noStrike" kern="1200" cap="none" dirty="0" err="1">
                <a:solidFill>
                  <a:schemeClr val="dk1"/>
                </a:solidFill>
                <a:effectLst/>
                <a:latin typeface="Arial"/>
                <a:ea typeface="Arial"/>
                <a:cs typeface="Arial"/>
                <a:sym typeface="Arial"/>
              </a:rPr>
              <a:t>tramas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sencillas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Ayude</a:t>
            </a:r>
            <a:r>
              <a:rPr lang="en-US" sz="1200" b="0" i="0" u="none" strike="noStrike" kern="1200" cap="none" dirty="0">
                <a:solidFill>
                  <a:schemeClr val="dk1"/>
                </a:solidFill>
                <a:effectLst/>
                <a:latin typeface="Arial"/>
                <a:ea typeface="Arial"/>
                <a:cs typeface="Arial"/>
                <a:sym typeface="Arial"/>
              </a:rPr>
              <a:t> al </a:t>
            </a:r>
            <a:r>
              <a:rPr lang="en-US" sz="1200" b="0" i="0" u="none" strike="noStrike" kern="1200" cap="none" dirty="0" err="1">
                <a:solidFill>
                  <a:schemeClr val="dk1"/>
                </a:solidFill>
                <a:effectLst/>
                <a:latin typeface="Arial"/>
                <a:ea typeface="Arial"/>
                <a:cs typeface="Arial"/>
                <a:sym typeface="Arial"/>
              </a:rPr>
              <a:t>niño</a:t>
            </a:r>
            <a:r>
              <a:rPr lang="en-US" sz="1200" b="0" i="0" u="none" strike="noStrike" kern="1200" cap="none" dirty="0">
                <a:solidFill>
                  <a:schemeClr val="dk1"/>
                </a:solidFill>
                <a:effectLst/>
                <a:latin typeface="Arial"/>
                <a:ea typeface="Arial"/>
                <a:cs typeface="Arial"/>
                <a:sym typeface="Arial"/>
              </a:rPr>
              <a:t> a </a:t>
            </a:r>
            <a:r>
              <a:rPr lang="en-US" sz="1200" b="0" i="0" u="none" strike="noStrike" kern="1200" cap="none" dirty="0" err="1">
                <a:solidFill>
                  <a:schemeClr val="dk1"/>
                </a:solidFill>
                <a:effectLst/>
                <a:latin typeface="Arial"/>
                <a:ea typeface="Arial"/>
                <a:cs typeface="Arial"/>
                <a:sym typeface="Arial"/>
              </a:rPr>
              <a:t>predecir</a:t>
            </a:r>
            <a:r>
              <a:rPr lang="en-US" sz="1200" b="0" i="0" u="none" strike="noStrike" kern="1200" cap="none" dirty="0">
                <a:solidFill>
                  <a:schemeClr val="dk1"/>
                </a:solidFill>
                <a:effectLst/>
                <a:latin typeface="Arial"/>
                <a:ea typeface="Arial"/>
                <a:cs typeface="Arial"/>
                <a:sym typeface="Arial"/>
              </a:rPr>
              <a:t> lo que </a:t>
            </a:r>
            <a:r>
              <a:rPr lang="en-US" sz="1200" b="0" i="0" u="none" strike="noStrike" kern="1200" cap="none" dirty="0" err="1">
                <a:solidFill>
                  <a:schemeClr val="dk1"/>
                </a:solidFill>
                <a:effectLst/>
                <a:latin typeface="Arial"/>
                <a:ea typeface="Arial"/>
                <a:cs typeface="Arial"/>
                <a:sym typeface="Arial"/>
              </a:rPr>
              <a:t>pasará</a:t>
            </a:r>
            <a:r>
              <a:rPr lang="en-US" sz="1200" b="0" i="0" u="none" strike="noStrike" kern="1200" cap="none" dirty="0">
                <a:solidFill>
                  <a:schemeClr val="dk1"/>
                </a:solidFill>
                <a:effectLst/>
                <a:latin typeface="Arial"/>
                <a:ea typeface="Arial"/>
                <a:cs typeface="Arial"/>
                <a:sym typeface="Arial"/>
              </a:rPr>
              <a:t> a </a:t>
            </a:r>
            <a:r>
              <a:rPr lang="en-US" sz="1200" b="0" i="0" u="none" strike="noStrike" kern="1200" cap="none" dirty="0" err="1">
                <a:solidFill>
                  <a:schemeClr val="dk1"/>
                </a:solidFill>
                <a:effectLst/>
                <a:latin typeface="Arial"/>
                <a:ea typeface="Arial"/>
                <a:cs typeface="Arial"/>
                <a:sym typeface="Arial"/>
              </a:rPr>
              <a:t>continuación</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en</a:t>
            </a:r>
            <a:r>
              <a:rPr lang="en-US" sz="1200" b="0" i="0" u="none" strike="noStrike" kern="1200" cap="none" dirty="0">
                <a:solidFill>
                  <a:schemeClr val="dk1"/>
                </a:solidFill>
                <a:effectLst/>
                <a:latin typeface="Arial"/>
                <a:ea typeface="Arial"/>
                <a:cs typeface="Arial"/>
                <a:sym typeface="Arial"/>
              </a:rPr>
              <a:t> el </a:t>
            </a:r>
            <a:r>
              <a:rPr lang="en-US" sz="1200" b="0" i="0" u="none" strike="noStrike" kern="1200" cap="none" dirty="0" err="1">
                <a:solidFill>
                  <a:schemeClr val="dk1"/>
                </a:solidFill>
                <a:effectLst/>
                <a:latin typeface="Arial"/>
                <a:ea typeface="Arial"/>
                <a:cs typeface="Arial"/>
                <a:sym typeface="Arial"/>
              </a:rPr>
              <a:t>cuento</a:t>
            </a:r>
            <a:r>
              <a:rPr lang="en-US" sz="1200" b="0" i="0" u="none" strike="noStrike" kern="1200" cap="none" dirty="0">
                <a:solidFill>
                  <a:schemeClr val="dk1"/>
                </a:solidFill>
                <a:effectLst/>
                <a:latin typeface="Arial"/>
                <a:ea typeface="Arial"/>
                <a:cs typeface="Arial"/>
                <a:sym typeface="Arial"/>
              </a:rPr>
              <a:t>. Hagan </a:t>
            </a:r>
            <a:r>
              <a:rPr lang="en-US" sz="1200" b="0" i="0" u="none" strike="noStrike" kern="1200" cap="none" dirty="0" err="1">
                <a:solidFill>
                  <a:schemeClr val="dk1"/>
                </a:solidFill>
                <a:effectLst/>
                <a:latin typeface="Arial"/>
                <a:ea typeface="Arial"/>
                <a:cs typeface="Arial"/>
                <a:sym typeface="Arial"/>
              </a:rPr>
              <a:t>representaciones</a:t>
            </a:r>
            <a:r>
              <a:rPr lang="en-US" sz="1200" b="0" i="0" u="none" strike="noStrike" kern="1200" cap="none" dirty="0">
                <a:solidFill>
                  <a:schemeClr val="dk1"/>
                </a:solidFill>
                <a:effectLst/>
                <a:latin typeface="Arial"/>
                <a:ea typeface="Arial"/>
                <a:cs typeface="Arial"/>
                <a:sym typeface="Arial"/>
              </a:rPr>
              <a:t> y </a:t>
            </a:r>
            <a:r>
              <a:rPr lang="en-US" sz="1200" b="0" i="0" u="none" strike="noStrike" kern="1200" cap="none" dirty="0" err="1">
                <a:solidFill>
                  <a:schemeClr val="dk1"/>
                </a:solidFill>
                <a:effectLst/>
                <a:latin typeface="Arial"/>
                <a:ea typeface="Arial"/>
                <a:cs typeface="Arial"/>
                <a:sym typeface="Arial"/>
              </a:rPr>
              <a:t>teatros</a:t>
            </a:r>
            <a:r>
              <a:rPr lang="en-US" sz="1200" b="0" i="0" u="none" strike="noStrike" kern="1200" cap="none" dirty="0">
                <a:solidFill>
                  <a:schemeClr val="dk1"/>
                </a:solidFill>
                <a:effectLst/>
                <a:latin typeface="Arial"/>
                <a:ea typeface="Arial"/>
                <a:cs typeface="Arial"/>
                <a:sym typeface="Arial"/>
              </a:rPr>
              <a:t> de </a:t>
            </a:r>
            <a:r>
              <a:rPr lang="en-US" sz="1200" b="0" i="0" u="none" strike="noStrike" kern="1200" cap="none" dirty="0" err="1">
                <a:solidFill>
                  <a:schemeClr val="dk1"/>
                </a:solidFill>
                <a:effectLst/>
                <a:latin typeface="Arial"/>
                <a:ea typeface="Arial"/>
                <a:cs typeface="Arial"/>
                <a:sym typeface="Arial"/>
              </a:rPr>
              <a:t>títeres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ilustrando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los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cuentos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Pida</a:t>
            </a:r>
            <a:r>
              <a:rPr lang="en-US" sz="1200" b="0" i="0" u="none" strike="noStrike" kern="1200" cap="none" dirty="0">
                <a:solidFill>
                  <a:schemeClr val="dk1"/>
                </a:solidFill>
                <a:effectLst/>
                <a:latin typeface="Arial"/>
                <a:ea typeface="Arial"/>
                <a:cs typeface="Arial"/>
                <a:sym typeface="Arial"/>
              </a:rPr>
              <a:t> al </a:t>
            </a:r>
            <a:r>
              <a:rPr lang="en-US" sz="1200" b="0" i="0" u="none" strike="noStrike" kern="1200" cap="none" dirty="0" err="1">
                <a:solidFill>
                  <a:schemeClr val="dk1"/>
                </a:solidFill>
                <a:effectLst/>
                <a:latin typeface="Arial"/>
                <a:ea typeface="Arial"/>
                <a:cs typeface="Arial"/>
                <a:sym typeface="Arial"/>
              </a:rPr>
              <a:t>niño</a:t>
            </a:r>
            <a:r>
              <a:rPr lang="en-US" sz="1200" b="0" i="0" u="none" strike="noStrike" kern="1200" cap="none" dirty="0">
                <a:solidFill>
                  <a:schemeClr val="dk1"/>
                </a:solidFill>
                <a:effectLst/>
                <a:latin typeface="Arial"/>
                <a:ea typeface="Arial"/>
                <a:cs typeface="Arial"/>
                <a:sym typeface="Arial"/>
              </a:rPr>
              <a:t> que </a:t>
            </a:r>
            <a:r>
              <a:rPr lang="en-US" sz="1200" b="0" i="0" u="none" strike="noStrike" kern="1200" cap="none" dirty="0" err="1">
                <a:solidFill>
                  <a:schemeClr val="dk1"/>
                </a:solidFill>
                <a:effectLst/>
                <a:latin typeface="Arial"/>
                <a:ea typeface="Arial"/>
                <a:cs typeface="Arial"/>
                <a:sym typeface="Arial"/>
              </a:rPr>
              <a:t>dibuje</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una</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escena</a:t>
            </a:r>
            <a:r>
              <a:rPr lang="en-US" sz="1200" b="0" i="0" u="none" strike="noStrike" kern="1200" cap="none" dirty="0">
                <a:solidFill>
                  <a:schemeClr val="dk1"/>
                </a:solidFill>
                <a:effectLst/>
                <a:latin typeface="Arial"/>
                <a:ea typeface="Arial"/>
                <a:cs typeface="Arial"/>
                <a:sym typeface="Arial"/>
              </a:rPr>
              <a:t> del </a:t>
            </a:r>
            <a:r>
              <a:rPr lang="en-US" sz="1200" b="0" i="0" u="none" strike="noStrike" kern="1200" cap="none" dirty="0" err="1">
                <a:solidFill>
                  <a:schemeClr val="dk1"/>
                </a:solidFill>
                <a:effectLst/>
                <a:latin typeface="Arial"/>
                <a:ea typeface="Arial"/>
                <a:cs typeface="Arial"/>
                <a:sym typeface="Arial"/>
              </a:rPr>
              <a:t>cuento</a:t>
            </a:r>
            <a:r>
              <a:rPr lang="en-US" sz="1200" b="0" i="0" u="none" strike="noStrike" kern="1200" cap="none" dirty="0">
                <a:solidFill>
                  <a:schemeClr val="dk1"/>
                </a:solidFill>
                <a:effectLst/>
                <a:latin typeface="Arial"/>
                <a:ea typeface="Arial"/>
                <a:cs typeface="Arial"/>
                <a:sym typeface="Arial"/>
              </a:rPr>
              <a:t>, o </a:t>
            </a:r>
            <a:r>
              <a:rPr lang="en-US" sz="1200" b="0" i="0" u="none" strike="noStrike" kern="1200" cap="none" dirty="0" err="1">
                <a:solidFill>
                  <a:schemeClr val="dk1"/>
                </a:solidFill>
                <a:effectLst/>
                <a:latin typeface="Arial"/>
                <a:ea typeface="Arial"/>
                <a:cs typeface="Arial"/>
                <a:sym typeface="Arial"/>
              </a:rPr>
              <a:t>su</a:t>
            </a:r>
            <a:r>
              <a:rPr lang="en-US" sz="1200" b="0" i="0" u="none" strike="noStrike" kern="1200" cap="none" dirty="0">
                <a:solidFill>
                  <a:schemeClr val="dk1"/>
                </a:solidFill>
                <a:effectLst/>
                <a:latin typeface="Arial"/>
                <a:ea typeface="Arial"/>
                <a:cs typeface="Arial"/>
                <a:sym typeface="Arial"/>
              </a:rPr>
              <a:t> parte </a:t>
            </a:r>
            <a:r>
              <a:rPr lang="en-US" sz="1200" b="0" i="0" u="none" strike="noStrike" kern="1200" cap="none" dirty="0" err="1">
                <a:solidFill>
                  <a:schemeClr val="dk1"/>
                </a:solidFill>
                <a:effectLst/>
                <a:latin typeface="Arial"/>
                <a:ea typeface="Arial"/>
                <a:cs typeface="Arial"/>
                <a:sym typeface="Arial"/>
              </a:rPr>
              <a:t>favorita</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Pueden</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hacer</a:t>
            </a:r>
            <a:r>
              <a:rPr lang="en-US" sz="1200" b="0" i="0" u="none" strike="noStrike" kern="1200" cap="none" dirty="0">
                <a:solidFill>
                  <a:schemeClr val="dk1"/>
                </a:solidFill>
                <a:effectLst/>
                <a:latin typeface="Arial"/>
                <a:ea typeface="Arial"/>
                <a:cs typeface="Arial"/>
                <a:sym typeface="Arial"/>
              </a:rPr>
              <a:t> lo </a:t>
            </a:r>
            <a:r>
              <a:rPr lang="en-US" sz="1200" b="0" i="0" u="none" strike="noStrike" kern="1200" cap="none" dirty="0" err="1">
                <a:solidFill>
                  <a:schemeClr val="dk1"/>
                </a:solidFill>
                <a:effectLst/>
                <a:latin typeface="Arial"/>
                <a:ea typeface="Arial"/>
                <a:cs typeface="Arial"/>
                <a:sym typeface="Arial"/>
              </a:rPr>
              <a:t>mismo</a:t>
            </a:r>
            <a:r>
              <a:rPr lang="en-US" sz="1200" b="0" i="0" u="none" strike="noStrike" kern="1200" cap="none" dirty="0">
                <a:solidFill>
                  <a:schemeClr val="dk1"/>
                </a:solidFill>
                <a:effectLst/>
                <a:latin typeface="Arial"/>
                <a:ea typeface="Arial"/>
                <a:cs typeface="Arial"/>
                <a:sym typeface="Arial"/>
              </a:rPr>
              <a:t> con videos y </a:t>
            </a:r>
            <a:r>
              <a:rPr lang="en-US" sz="1200" b="0" i="0" u="none" strike="noStrike" kern="1200" cap="none" dirty="0" err="1">
                <a:solidFill>
                  <a:schemeClr val="dk1"/>
                </a:solidFill>
                <a:effectLst/>
                <a:latin typeface="Arial"/>
                <a:ea typeface="Arial"/>
                <a:cs typeface="Arial"/>
                <a:sym typeface="Arial"/>
              </a:rPr>
              <a:t>programas</a:t>
            </a:r>
            <a:r>
              <a:rPr lang="en-US" sz="1200" b="0" i="0" u="none" strike="noStrike" kern="1200" cap="none" dirty="0">
                <a:solidFill>
                  <a:schemeClr val="dk1"/>
                </a:solidFill>
                <a:effectLst/>
                <a:latin typeface="Arial"/>
                <a:ea typeface="Arial"/>
                <a:cs typeface="Arial"/>
                <a:sym typeface="Arial"/>
              </a:rPr>
              <a:t> de </a:t>
            </a:r>
            <a:r>
              <a:rPr lang="en-US" sz="1200" b="0" i="0" u="none" strike="noStrike" kern="1200" cap="none" dirty="0" err="1">
                <a:solidFill>
                  <a:schemeClr val="dk1"/>
                </a:solidFill>
                <a:effectLst/>
                <a:latin typeface="Arial"/>
                <a:ea typeface="Arial"/>
                <a:cs typeface="Arial"/>
                <a:sym typeface="Arial"/>
              </a:rPr>
              <a:t>televisión</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ya</a:t>
            </a:r>
            <a:r>
              <a:rPr lang="en-US" sz="1200" b="0" i="0" u="none" strike="noStrike" kern="1200" cap="none" dirty="0">
                <a:solidFill>
                  <a:schemeClr val="dk1"/>
                </a:solidFill>
                <a:effectLst/>
                <a:latin typeface="Arial"/>
                <a:ea typeface="Arial"/>
                <a:cs typeface="Arial"/>
                <a:sym typeface="Arial"/>
              </a:rPr>
              <a:t> que </a:t>
            </a:r>
            <a:r>
              <a:rPr lang="en-US" sz="1200" b="0" i="0" u="none" strike="noStrike" kern="1200" cap="none" dirty="0" err="1">
                <a:solidFill>
                  <a:schemeClr val="dk1"/>
                </a:solidFill>
                <a:effectLst/>
                <a:latin typeface="Arial"/>
                <a:ea typeface="Arial"/>
                <a:cs typeface="Arial"/>
                <a:sym typeface="Arial"/>
              </a:rPr>
              <a:t>también</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tienen</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argumento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Pregunte</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quién</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qué</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cuándo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dónde</a:t>
            </a:r>
            <a:r>
              <a:rPr lang="en-US" sz="1200" b="0" i="0" u="none" strike="noStrike" kern="1200" cap="none" dirty="0">
                <a:solidFill>
                  <a:schemeClr val="dk1"/>
                </a:solidFill>
                <a:effectLst/>
                <a:latin typeface="Arial"/>
                <a:ea typeface="Arial"/>
                <a:cs typeface="Arial"/>
                <a:sym typeface="Arial"/>
              </a:rPr>
              <a:t> y </a:t>
            </a:r>
            <a:r>
              <a:rPr lang="en-US" sz="1200" b="0" i="0" u="none" strike="noStrike" kern="1200" cap="none" dirty="0" err="1">
                <a:solidFill>
                  <a:schemeClr val="dk1"/>
                </a:solidFill>
                <a:effectLst/>
                <a:latin typeface="Arial"/>
                <a:ea typeface="Arial"/>
                <a:cs typeface="Arial"/>
                <a:sym typeface="Arial"/>
              </a:rPr>
              <a:t>por</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qué</a:t>
            </a:r>
            <a:r>
              <a:rPr lang="en-US" sz="1200" b="0" i="0" u="none" strike="noStrike" kern="1200" cap="none" dirty="0">
                <a:solidFill>
                  <a:schemeClr val="dk1"/>
                </a:solidFill>
                <a:effectLst/>
                <a:latin typeface="Arial"/>
                <a:ea typeface="Arial"/>
                <a:cs typeface="Arial"/>
                <a:sym typeface="Arial"/>
              </a:rPr>
              <a:t>" y </a:t>
            </a:r>
            <a:r>
              <a:rPr lang="en-US" sz="1200" b="0" i="0" u="none" strike="noStrike" kern="1200" cap="none" dirty="0" err="1">
                <a:solidFill>
                  <a:schemeClr val="dk1"/>
                </a:solidFill>
                <a:effectLst/>
                <a:latin typeface="Arial"/>
                <a:ea typeface="Arial"/>
                <a:cs typeface="Arial"/>
                <a:sym typeface="Arial"/>
              </a:rPr>
              <a:t>preste</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atención</a:t>
            </a:r>
            <a:r>
              <a:rPr lang="en-US" sz="1200" b="0" i="0" u="none" strike="noStrike" kern="1200" cap="none" dirty="0">
                <a:solidFill>
                  <a:schemeClr val="dk1"/>
                </a:solidFill>
                <a:effectLst/>
                <a:latin typeface="Arial"/>
                <a:ea typeface="Arial"/>
                <a:cs typeface="Arial"/>
                <a:sym typeface="Arial"/>
              </a:rPr>
              <a:t> a las </a:t>
            </a:r>
            <a:r>
              <a:rPr lang="en-US" sz="1200" b="0" i="0" u="none" strike="noStrike" kern="1200" cap="none" dirty="0" err="1">
                <a:solidFill>
                  <a:schemeClr val="dk1"/>
                </a:solidFill>
                <a:effectLst/>
                <a:latin typeface="Arial"/>
                <a:ea typeface="Arial"/>
                <a:cs typeface="Arial"/>
                <a:sym typeface="Arial"/>
              </a:rPr>
              <a:t>respuestas</a:t>
            </a:r>
            <a:r>
              <a:rPr lang="en-US" sz="1200" b="0" i="0" u="none" strike="noStrike" kern="1200" cap="none" dirty="0">
                <a:solidFill>
                  <a:schemeClr val="dk1"/>
                </a:solidFill>
                <a:effectLst/>
                <a:latin typeface="Arial"/>
                <a:ea typeface="Arial"/>
                <a:cs typeface="Arial"/>
                <a:sym typeface="Arial"/>
              </a:rPr>
              <a:t>.</a:t>
            </a:r>
          </a:p>
          <a:p>
            <a:r>
              <a:rPr lang="en-US" sz="1200" b="0" i="0" u="none" strike="noStrike" kern="1200" cap="none" dirty="0" err="1">
                <a:solidFill>
                  <a:schemeClr val="dk1"/>
                </a:solidFill>
                <a:effectLst/>
                <a:latin typeface="Arial"/>
                <a:ea typeface="Arial"/>
                <a:cs typeface="Arial"/>
                <a:sym typeface="Arial"/>
              </a:rPr>
              <a:t>Ayude</a:t>
            </a:r>
            <a:r>
              <a:rPr lang="en-US" sz="1200" b="0" i="0" u="none" strike="noStrike" kern="1200" cap="none" dirty="0">
                <a:solidFill>
                  <a:schemeClr val="dk1"/>
                </a:solidFill>
                <a:effectLst/>
                <a:latin typeface="Arial"/>
                <a:ea typeface="Arial"/>
                <a:cs typeface="Arial"/>
                <a:sym typeface="Arial"/>
              </a:rPr>
              <a:t> al </a:t>
            </a:r>
            <a:r>
              <a:rPr lang="en-US" sz="1200" b="0" i="0" u="none" strike="noStrike" kern="1200" cap="none" dirty="0" err="1">
                <a:solidFill>
                  <a:schemeClr val="dk1"/>
                </a:solidFill>
                <a:effectLst/>
                <a:latin typeface="Arial"/>
                <a:ea typeface="Arial"/>
                <a:cs typeface="Arial"/>
                <a:sym typeface="Arial"/>
              </a:rPr>
              <a:t>niño</a:t>
            </a:r>
            <a:r>
              <a:rPr lang="en-US" sz="1200" b="0" i="0" u="none" strike="noStrike" kern="1200" cap="none" dirty="0">
                <a:solidFill>
                  <a:schemeClr val="dk1"/>
                </a:solidFill>
                <a:effectLst/>
                <a:latin typeface="Arial"/>
                <a:ea typeface="Arial"/>
                <a:cs typeface="Arial"/>
                <a:sym typeface="Arial"/>
              </a:rPr>
              <a:t> a </a:t>
            </a:r>
            <a:r>
              <a:rPr lang="en-US" sz="1200" b="0" i="0" u="none" strike="noStrike" kern="1200" cap="none" dirty="0" err="1">
                <a:solidFill>
                  <a:schemeClr val="dk1"/>
                </a:solidFill>
                <a:effectLst/>
                <a:latin typeface="Arial"/>
                <a:ea typeface="Arial"/>
                <a:cs typeface="Arial"/>
                <a:sym typeface="Arial"/>
              </a:rPr>
              <a:t>expandir</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sus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destrezas</a:t>
            </a:r>
            <a:r>
              <a:rPr lang="en-US" sz="1200" b="0" i="0" u="none" strike="noStrike" kern="1200" cap="none" dirty="0">
                <a:solidFill>
                  <a:schemeClr val="dk1"/>
                </a:solidFill>
                <a:effectLst/>
                <a:latin typeface="Arial"/>
                <a:ea typeface="Arial"/>
                <a:cs typeface="Arial"/>
                <a:sym typeface="Arial"/>
              </a:rPr>
              <a:t> de </a:t>
            </a:r>
            <a:r>
              <a:rPr lang="en-US" sz="1200" b="0" i="0" u="none" strike="noStrike" kern="1200" cap="none" dirty="0" err="1">
                <a:solidFill>
                  <a:schemeClr val="dk1"/>
                </a:solidFill>
                <a:effectLst/>
                <a:latin typeface="Arial"/>
                <a:ea typeface="Arial"/>
                <a:cs typeface="Arial"/>
                <a:sym typeface="Arial"/>
              </a:rPr>
              <a:t>comprensión</a:t>
            </a:r>
            <a:r>
              <a:rPr lang="en-US" sz="1200" b="0" i="0" u="none" strike="noStrike" kern="1200" cap="none" dirty="0">
                <a:solidFill>
                  <a:schemeClr val="dk1"/>
                </a:solidFill>
                <a:effectLst/>
                <a:latin typeface="Arial"/>
                <a:ea typeface="Arial"/>
                <a:cs typeface="Arial"/>
                <a:sym typeface="Arial"/>
              </a:rPr>
              <a:t> y </a:t>
            </a:r>
            <a:r>
              <a:rPr lang="en-US" sz="1200" b="0" i="0" u="none" strike="noStrike" kern="1200" cap="none" dirty="0" err="1">
                <a:solidFill>
                  <a:schemeClr val="dk1"/>
                </a:solidFill>
                <a:effectLst/>
                <a:latin typeface="Arial"/>
                <a:ea typeface="Arial"/>
                <a:cs typeface="Arial"/>
                <a:sym typeface="Arial"/>
              </a:rPr>
              <a:t>expresión</a:t>
            </a:r>
            <a:r>
              <a:rPr lang="en-US" sz="1200" b="0" i="0" u="none" strike="noStrike" kern="1200" cap="none" dirty="0">
                <a:solidFill>
                  <a:schemeClr val="dk1"/>
                </a:solidFill>
                <a:effectLst/>
                <a:latin typeface="Arial"/>
                <a:ea typeface="Arial"/>
                <a:cs typeface="Arial"/>
                <a:sym typeface="Arial"/>
              </a:rPr>
              <a:t> del </a:t>
            </a:r>
            <a:r>
              <a:rPr lang="en-US" sz="1200" b="0" i="0" u="none" strike="noStrike" kern="1200" cap="none" dirty="0" err="1">
                <a:solidFill>
                  <a:schemeClr val="dk1"/>
                </a:solidFill>
                <a:effectLst/>
                <a:latin typeface="Arial"/>
                <a:ea typeface="Arial"/>
                <a:cs typeface="Arial"/>
                <a:sym typeface="Arial"/>
              </a:rPr>
              <a:t>lenguaje</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jugando</a:t>
            </a:r>
            <a:r>
              <a:rPr lang="en-US" sz="1200" b="0" i="0" u="none" strike="noStrike" kern="1200" cap="none" dirty="0">
                <a:solidFill>
                  <a:schemeClr val="dk1"/>
                </a:solidFill>
                <a:effectLst/>
                <a:latin typeface="Arial"/>
                <a:ea typeface="Arial"/>
                <a:cs typeface="Arial"/>
                <a:sym typeface="Arial"/>
              </a:rPr>
              <a:t> a "</a:t>
            </a:r>
            <a:r>
              <a:rPr lang="en-US" sz="1200" b="0" i="0" u="none" strike="noStrike" kern="1200" cap="none" dirty="0" err="1">
                <a:solidFill>
                  <a:schemeClr val="dk1"/>
                </a:solidFill>
                <a:effectLst/>
                <a:latin typeface="Arial"/>
                <a:ea typeface="Arial"/>
                <a:cs typeface="Arial"/>
                <a:sym typeface="Arial"/>
              </a:rPr>
              <a:t>Veo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veo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Veo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algo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redondo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en</a:t>
            </a:r>
            <a:r>
              <a:rPr lang="en-US" sz="1200" b="0" i="0" u="none" strike="noStrike" kern="1200" cap="none" dirty="0">
                <a:solidFill>
                  <a:schemeClr val="dk1"/>
                </a:solidFill>
                <a:effectLst/>
                <a:latin typeface="Arial"/>
                <a:ea typeface="Arial"/>
                <a:cs typeface="Arial"/>
                <a:sym typeface="Arial"/>
              </a:rPr>
              <a:t> la pared que se </a:t>
            </a:r>
            <a:r>
              <a:rPr lang="en-US" sz="1200" b="0" i="0" u="none" strike="noStrike" kern="1200" cap="none" dirty="0" err="1">
                <a:solidFill>
                  <a:schemeClr val="dk1"/>
                </a:solidFill>
                <a:effectLst/>
                <a:latin typeface="Arial"/>
                <a:ea typeface="Arial"/>
                <a:cs typeface="Arial"/>
                <a:sym typeface="Arial"/>
              </a:rPr>
              <a:t>usa</a:t>
            </a:r>
            <a:r>
              <a:rPr lang="en-US" sz="1200" b="0" i="0" u="none" strike="noStrike" kern="1200" cap="none" dirty="0">
                <a:solidFill>
                  <a:schemeClr val="dk1"/>
                </a:solidFill>
                <a:effectLst/>
                <a:latin typeface="Arial"/>
                <a:ea typeface="Arial"/>
                <a:cs typeface="Arial"/>
                <a:sym typeface="Arial"/>
              </a:rPr>
              <a:t> para </a:t>
            </a:r>
            <a:r>
              <a:rPr lang="en-US" sz="1200" b="0" i="0" u="none" strike="noStrike" kern="1200" cap="none" dirty="0" err="1">
                <a:solidFill>
                  <a:schemeClr val="dk1"/>
                </a:solidFill>
                <a:effectLst/>
                <a:latin typeface="Arial"/>
                <a:ea typeface="Arial"/>
                <a:cs typeface="Arial"/>
                <a:sym typeface="Arial"/>
              </a:rPr>
              <a:t>decir</a:t>
            </a:r>
            <a:r>
              <a:rPr lang="en-US" sz="1200" b="0" i="0" u="none" strike="noStrike" kern="1200" cap="none" dirty="0">
                <a:solidFill>
                  <a:schemeClr val="dk1"/>
                </a:solidFill>
                <a:effectLst/>
                <a:latin typeface="Arial"/>
                <a:ea typeface="Arial"/>
                <a:cs typeface="Arial"/>
                <a:sym typeface="Arial"/>
              </a:rPr>
              <a:t> la hora." </a:t>
            </a:r>
            <a:r>
              <a:rPr lang="en-US" sz="1200" b="0" i="0" u="none" strike="noStrike" kern="1200" cap="none" dirty="0" err="1">
                <a:solidFill>
                  <a:schemeClr val="dk1"/>
                </a:solidFill>
                <a:effectLst/>
                <a:latin typeface="Arial"/>
                <a:ea typeface="Arial"/>
                <a:cs typeface="Arial"/>
                <a:sym typeface="Arial"/>
              </a:rPr>
              <a:t>Después</a:t>
            </a:r>
            <a:r>
              <a:rPr lang="en-US" sz="1200" b="0" i="0" u="none" strike="noStrike" kern="1200" cap="none" dirty="0">
                <a:solidFill>
                  <a:schemeClr val="dk1"/>
                </a:solidFill>
                <a:effectLst/>
                <a:latin typeface="Arial"/>
                <a:ea typeface="Arial"/>
                <a:cs typeface="Arial"/>
                <a:sym typeface="Arial"/>
              </a:rPr>
              <a:t> que el </a:t>
            </a:r>
            <a:r>
              <a:rPr lang="en-US" sz="1200" b="0" i="0" u="none" strike="noStrike" kern="1200" cap="none" dirty="0" err="1">
                <a:solidFill>
                  <a:schemeClr val="dk1"/>
                </a:solidFill>
                <a:effectLst/>
                <a:latin typeface="Arial"/>
                <a:ea typeface="Arial"/>
                <a:cs typeface="Arial"/>
                <a:sym typeface="Arial"/>
              </a:rPr>
              <a:t>niño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adivine</a:t>
            </a:r>
            <a:r>
              <a:rPr lang="en-US" sz="1200" b="0" i="0" u="none" strike="noStrike" kern="1200" cap="none" dirty="0">
                <a:solidFill>
                  <a:schemeClr val="dk1"/>
                </a:solidFill>
                <a:effectLst/>
                <a:latin typeface="Arial"/>
                <a:ea typeface="Arial"/>
                <a:cs typeface="Arial"/>
                <a:sym typeface="Arial"/>
              </a:rPr>
              <a:t> lo que </a:t>
            </a:r>
            <a:r>
              <a:rPr lang="en-US" sz="1200" b="0" i="0" u="none" strike="noStrike" kern="1200" cap="none" dirty="0" err="1">
                <a:solidFill>
                  <a:schemeClr val="dk1"/>
                </a:solidFill>
                <a:effectLst/>
                <a:latin typeface="Arial"/>
                <a:ea typeface="Arial"/>
                <a:cs typeface="Arial"/>
                <a:sym typeface="Arial"/>
              </a:rPr>
              <a:t>haya</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descrito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pídale</a:t>
            </a:r>
            <a:r>
              <a:rPr lang="en-US" sz="1200" b="0" i="0" u="none" strike="noStrike" kern="1200" cap="none" dirty="0">
                <a:solidFill>
                  <a:schemeClr val="dk1"/>
                </a:solidFill>
                <a:effectLst/>
                <a:latin typeface="Arial"/>
                <a:ea typeface="Arial"/>
                <a:cs typeface="Arial"/>
                <a:sym typeface="Arial"/>
              </a:rPr>
              <a:t> que </a:t>
            </a:r>
            <a:r>
              <a:rPr lang="en-US" sz="1200" b="0" i="0" u="none" strike="noStrike" kern="1200" cap="none" dirty="0" err="1">
                <a:solidFill>
                  <a:schemeClr val="dk1"/>
                </a:solidFill>
                <a:effectLst/>
                <a:latin typeface="Arial"/>
                <a:ea typeface="Arial"/>
                <a:cs typeface="Arial"/>
                <a:sym typeface="Arial"/>
              </a:rPr>
              <a:t>proporcione</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pistas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sobre</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algo</a:t>
            </a:r>
            <a:r>
              <a:rPr lang="en-US" sz="1200" b="0" i="0" u="none" strike="noStrike" kern="1200" cap="none" dirty="0">
                <a:solidFill>
                  <a:schemeClr val="dk1"/>
                </a:solidFill>
                <a:effectLst/>
                <a:latin typeface="Arial"/>
                <a:ea typeface="Arial"/>
                <a:cs typeface="Arial"/>
                <a:sym typeface="Arial"/>
              </a:rPr>
              <a:t> que </a:t>
            </a:r>
            <a:r>
              <a:rPr lang="en-US" sz="1200" b="0" i="0" u="none" strike="noStrike" kern="1200" cap="none" dirty="0" err="1">
                <a:solidFill>
                  <a:schemeClr val="dk1"/>
                </a:solidFill>
                <a:effectLst/>
                <a:latin typeface="Arial"/>
                <a:ea typeface="Arial"/>
                <a:cs typeface="Arial"/>
                <a:sym typeface="Arial"/>
              </a:rPr>
              <a:t>él</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vea</a:t>
            </a:r>
            <a:r>
              <a:rPr lang="en-US" sz="1200" b="0" i="0" u="none" strike="noStrike" kern="1200" cap="none" dirty="0">
                <a:solidFill>
                  <a:schemeClr val="dk1"/>
                </a:solidFill>
                <a:effectLst/>
                <a:latin typeface="Arial"/>
                <a:ea typeface="Arial"/>
                <a:cs typeface="Arial"/>
                <a:sym typeface="Arial"/>
              </a:rPr>
              <a:t> para que </a:t>
            </a:r>
            <a:r>
              <a:rPr lang="en-US" sz="1200" b="0" i="0" u="none" strike="noStrike" kern="1200" cap="none" dirty="0" err="1">
                <a:solidFill>
                  <a:schemeClr val="dk1"/>
                </a:solidFill>
                <a:effectLst/>
                <a:latin typeface="Arial"/>
                <a:ea typeface="Arial"/>
                <a:cs typeface="Arial"/>
                <a:sym typeface="Arial"/>
              </a:rPr>
              <a:t>usted</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pueda</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adivinar</a:t>
            </a:r>
            <a:r>
              <a:rPr lang="en-US" sz="1200" b="0" i="0" u="none" strike="noStrike" kern="1200" cap="none" dirty="0">
                <a:solidFill>
                  <a:schemeClr val="dk1"/>
                </a:solidFill>
                <a:effectLst/>
                <a:latin typeface="Arial"/>
                <a:ea typeface="Arial"/>
                <a:cs typeface="Arial"/>
                <a:sym typeface="Arial"/>
              </a:rPr>
              <a:t>.</a:t>
            </a:r>
          </a:p>
          <a:p>
            <a:r>
              <a:rPr lang="en-US" sz="1200" b="0" i="0" u="none" strike="noStrike" kern="1200" cap="none" dirty="0" err="1">
                <a:solidFill>
                  <a:schemeClr val="dk1"/>
                </a:solidFill>
                <a:effectLst/>
                <a:latin typeface="Arial"/>
                <a:ea typeface="Arial"/>
                <a:cs typeface="Arial"/>
                <a:sym typeface="Arial"/>
              </a:rPr>
              <a:t>Dé</a:t>
            </a:r>
            <a:r>
              <a:rPr lang="en-US" sz="1200" b="0" i="0" u="none" strike="noStrike" kern="1200" cap="none" dirty="0">
                <a:solidFill>
                  <a:schemeClr val="dk1"/>
                </a:solidFill>
                <a:effectLst/>
                <a:latin typeface="Arial"/>
                <a:ea typeface="Arial"/>
                <a:cs typeface="Arial"/>
                <a:sym typeface="Arial"/>
              </a:rPr>
              <a:t> al </a:t>
            </a:r>
            <a:r>
              <a:rPr lang="en-US" sz="1200" b="0" i="0" u="none" strike="noStrike" kern="1200" cap="none" dirty="0" err="1">
                <a:solidFill>
                  <a:schemeClr val="dk1"/>
                </a:solidFill>
                <a:effectLst/>
                <a:latin typeface="Arial"/>
                <a:ea typeface="Arial"/>
                <a:cs typeface="Arial"/>
                <a:sym typeface="Arial"/>
              </a:rPr>
              <a:t>niño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instrucciones</a:t>
            </a:r>
            <a:r>
              <a:rPr lang="en-US" sz="1200" b="0" i="0" u="none" strike="noStrike" kern="1200" cap="none" dirty="0">
                <a:solidFill>
                  <a:schemeClr val="dk1"/>
                </a:solidFill>
                <a:effectLst/>
                <a:latin typeface="Arial"/>
                <a:ea typeface="Arial"/>
                <a:cs typeface="Arial"/>
                <a:sym typeface="Arial"/>
              </a:rPr>
              <a:t> de dos </a:t>
            </a:r>
            <a:r>
              <a:rPr lang="en-US" sz="1200" b="0" i="0" u="none" strike="noStrike" kern="1200" cap="none" dirty="0" err="1">
                <a:solidFill>
                  <a:schemeClr val="dk1"/>
                </a:solidFill>
                <a:effectLst/>
                <a:latin typeface="Arial"/>
                <a:ea typeface="Arial"/>
                <a:cs typeface="Arial"/>
                <a:sym typeface="Arial"/>
              </a:rPr>
              <a:t>pasos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ej</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Busca</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tus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zapatos</a:t>
            </a:r>
            <a:r>
              <a:rPr lang="en-US" sz="1200" b="0" i="0" u="none" strike="noStrike" kern="1200" cap="none" dirty="0">
                <a:solidFill>
                  <a:schemeClr val="dk1"/>
                </a:solidFill>
                <a:effectLst/>
                <a:latin typeface="Arial"/>
                <a:ea typeface="Arial"/>
                <a:cs typeface="Arial"/>
                <a:sym typeface="Arial"/>
              </a:rPr>
              <a:t> y </a:t>
            </a:r>
            <a:r>
              <a:rPr lang="en-US" sz="1200" b="0" i="0" u="none" strike="noStrike" kern="1200" cap="none" dirty="0" err="1">
                <a:solidFill>
                  <a:schemeClr val="dk1"/>
                </a:solidFill>
                <a:effectLst/>
                <a:latin typeface="Arial"/>
                <a:ea typeface="Arial"/>
                <a:cs typeface="Arial"/>
                <a:sym typeface="Arial"/>
              </a:rPr>
              <a:t>póntelos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Anímelo</a:t>
            </a:r>
            <a:r>
              <a:rPr lang="en-US" sz="1200" b="0" i="0" u="none" strike="noStrike" kern="1200" cap="none" dirty="0">
                <a:solidFill>
                  <a:schemeClr val="dk1"/>
                </a:solidFill>
                <a:effectLst/>
                <a:latin typeface="Arial"/>
                <a:ea typeface="Arial"/>
                <a:cs typeface="Arial"/>
                <a:sym typeface="Arial"/>
              </a:rPr>
              <a:t> a </a:t>
            </a:r>
            <a:r>
              <a:rPr lang="en-US" sz="1200" b="0" i="0" u="none" strike="noStrike" kern="1200" cap="none" dirty="0" err="1">
                <a:solidFill>
                  <a:schemeClr val="dk1"/>
                </a:solidFill>
                <a:effectLst/>
                <a:latin typeface="Arial"/>
                <a:ea typeface="Arial"/>
                <a:cs typeface="Arial"/>
                <a:sym typeface="Arial"/>
              </a:rPr>
              <a:t>explicar</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cómo</a:t>
            </a:r>
            <a:r>
              <a:rPr lang="en-US" sz="1200" b="0" i="0" u="none" strike="noStrike" kern="1200" cap="none" dirty="0">
                <a:solidFill>
                  <a:schemeClr val="dk1"/>
                </a:solidFill>
                <a:effectLst/>
                <a:latin typeface="Arial"/>
                <a:ea typeface="Arial"/>
                <a:cs typeface="Arial"/>
                <a:sym typeface="Arial"/>
              </a:rPr>
              <a:t> ha </a:t>
            </a:r>
            <a:r>
              <a:rPr lang="en-US" sz="1200" b="0" i="0" u="none" strike="noStrike" kern="1200" cap="none" dirty="0" err="1">
                <a:solidFill>
                  <a:schemeClr val="dk1"/>
                </a:solidFill>
                <a:effectLst/>
                <a:latin typeface="Arial"/>
                <a:ea typeface="Arial"/>
                <a:cs typeface="Arial"/>
                <a:sym typeface="Arial"/>
              </a:rPr>
              <a:t>hecho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algo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Por</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ejemplo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pídale</a:t>
            </a:r>
            <a:r>
              <a:rPr lang="en-US" sz="1200" b="0" i="0" u="none" strike="noStrike" kern="1200" cap="none" dirty="0">
                <a:solidFill>
                  <a:schemeClr val="dk1"/>
                </a:solidFill>
                <a:effectLst/>
                <a:latin typeface="Arial"/>
                <a:ea typeface="Arial"/>
                <a:cs typeface="Arial"/>
                <a:sym typeface="Arial"/>
              </a:rPr>
              <a:t> que </a:t>
            </a:r>
            <a:r>
              <a:rPr lang="en-US" sz="1200" b="0" i="0" u="none" strike="noStrike" kern="1200" cap="none" dirty="0" err="1">
                <a:solidFill>
                  <a:schemeClr val="dk1"/>
                </a:solidFill>
                <a:effectLst/>
                <a:latin typeface="Arial"/>
                <a:ea typeface="Arial"/>
                <a:cs typeface="Arial"/>
                <a:sym typeface="Arial"/>
              </a:rPr>
              <a:t>explique</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cómo</a:t>
            </a:r>
            <a:r>
              <a:rPr lang="en-US" sz="1200" b="0" i="0" u="none" strike="noStrike" kern="1200" cap="none" dirty="0">
                <a:solidFill>
                  <a:schemeClr val="dk1"/>
                </a:solidFill>
                <a:effectLst/>
                <a:latin typeface="Arial"/>
                <a:ea typeface="Arial"/>
                <a:cs typeface="Arial"/>
                <a:sym typeface="Arial"/>
              </a:rPr>
              <a:t> ha </a:t>
            </a:r>
            <a:r>
              <a:rPr lang="en-US" sz="1200" b="0" i="0" u="none" strike="noStrike" kern="1200" cap="none" dirty="0" err="1">
                <a:solidFill>
                  <a:schemeClr val="dk1"/>
                </a:solidFill>
                <a:effectLst/>
                <a:latin typeface="Arial"/>
                <a:ea typeface="Arial"/>
                <a:cs typeface="Arial"/>
                <a:sym typeface="Arial"/>
              </a:rPr>
              <a:t>hecho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una</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estructura</a:t>
            </a:r>
            <a:r>
              <a:rPr lang="en-US" sz="1200" b="0" i="0" u="none" strike="noStrike" kern="1200" cap="none" dirty="0">
                <a:solidFill>
                  <a:schemeClr val="dk1"/>
                </a:solidFill>
                <a:effectLst/>
                <a:latin typeface="Arial"/>
                <a:ea typeface="Arial"/>
                <a:cs typeface="Arial"/>
                <a:sym typeface="Arial"/>
              </a:rPr>
              <a:t> con </a:t>
            </a:r>
            <a:r>
              <a:rPr lang="en-US" sz="1200" b="0" i="0" u="none" strike="noStrike" kern="1200" cap="none" dirty="0" err="1">
                <a:solidFill>
                  <a:schemeClr val="dk1"/>
                </a:solidFill>
                <a:effectLst/>
                <a:latin typeface="Arial"/>
                <a:ea typeface="Arial"/>
                <a:cs typeface="Arial"/>
                <a:sym typeface="Arial"/>
              </a:rPr>
              <a:t>bloques</a:t>
            </a:r>
            <a:r>
              <a:rPr lang="en-US" sz="1200" b="0" i="0" u="none" strike="noStrike" kern="1200" cap="none" dirty="0">
                <a:solidFill>
                  <a:schemeClr val="dk1"/>
                </a:solidFill>
                <a:effectLst/>
                <a:latin typeface="Arial"/>
                <a:ea typeface="Arial"/>
                <a:cs typeface="Arial"/>
                <a:sym typeface="Arial"/>
              </a:rPr>
              <a:t> "Lego". </a:t>
            </a:r>
            <a:r>
              <a:rPr lang="en-US" sz="1200" b="0" i="0" u="none" strike="noStrike" kern="1200" cap="none" dirty="0" err="1">
                <a:solidFill>
                  <a:schemeClr val="dk1"/>
                </a:solidFill>
                <a:effectLst/>
                <a:latin typeface="Arial"/>
                <a:ea typeface="Arial"/>
                <a:cs typeface="Arial"/>
                <a:sym typeface="Arial"/>
              </a:rPr>
              <a:t>Cuando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jueguen</a:t>
            </a:r>
            <a:r>
              <a:rPr lang="en-US" sz="1200" b="0" i="0" u="none" strike="noStrike" kern="1200" cap="none" dirty="0">
                <a:solidFill>
                  <a:schemeClr val="dk1"/>
                </a:solidFill>
                <a:effectLst/>
                <a:latin typeface="Arial"/>
                <a:ea typeface="Arial"/>
                <a:cs typeface="Arial"/>
                <a:sym typeface="Arial"/>
              </a:rPr>
              <a:t> al </a:t>
            </a:r>
            <a:r>
              <a:rPr lang="en-US" sz="1200" b="0" i="0" u="none" strike="noStrike" kern="1200" cap="none" dirty="0" err="1">
                <a:solidFill>
                  <a:schemeClr val="dk1"/>
                </a:solidFill>
                <a:effectLst/>
                <a:latin typeface="Arial"/>
                <a:ea typeface="Arial"/>
                <a:cs typeface="Arial"/>
                <a:sym typeface="Arial"/>
              </a:rPr>
              <a:t>médico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pídale</a:t>
            </a:r>
            <a:r>
              <a:rPr lang="en-US" sz="1200" b="0" i="0" u="none" strike="noStrike" kern="1200" cap="none" dirty="0">
                <a:solidFill>
                  <a:schemeClr val="dk1"/>
                </a:solidFill>
                <a:effectLst/>
                <a:latin typeface="Arial"/>
                <a:ea typeface="Arial"/>
                <a:cs typeface="Arial"/>
                <a:sym typeface="Arial"/>
              </a:rPr>
              <a:t> que </a:t>
            </a:r>
            <a:r>
              <a:rPr lang="en-US" sz="1200" b="0" i="0" u="none" strike="noStrike" kern="1200" cap="none" dirty="0" err="1">
                <a:solidFill>
                  <a:schemeClr val="dk1"/>
                </a:solidFill>
                <a:effectLst/>
                <a:latin typeface="Arial"/>
                <a:ea typeface="Arial"/>
                <a:cs typeface="Arial"/>
                <a:sym typeface="Arial"/>
              </a:rPr>
              <a:t>explique</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cómo</a:t>
            </a:r>
            <a:r>
              <a:rPr lang="en-US" sz="1200" b="0" i="0" u="none" strike="noStrike" kern="1200" cap="none" dirty="0">
                <a:solidFill>
                  <a:schemeClr val="dk1"/>
                </a:solidFill>
                <a:effectLst/>
                <a:latin typeface="Arial"/>
                <a:ea typeface="Arial"/>
                <a:cs typeface="Arial"/>
                <a:sym typeface="Arial"/>
              </a:rPr>
              <a:t> ha </a:t>
            </a:r>
            <a:r>
              <a:rPr lang="en-US" sz="1200" b="0" i="0" u="none" strike="noStrike" kern="1200" cap="none" dirty="0" err="1">
                <a:solidFill>
                  <a:schemeClr val="dk1"/>
                </a:solidFill>
                <a:effectLst/>
                <a:latin typeface="Arial"/>
                <a:ea typeface="Arial"/>
                <a:cs typeface="Arial"/>
                <a:sym typeface="Arial"/>
              </a:rPr>
              <a:t>hecho</a:t>
            </a:r>
            <a:r>
              <a:rPr lang="en-US" sz="1200" b="0" i="0" u="none" strike="noStrike" kern="1200" cap="none" dirty="0">
                <a:solidFill>
                  <a:schemeClr val="dk1"/>
                </a:solidFill>
                <a:effectLst/>
                <a:latin typeface="Arial"/>
                <a:ea typeface="Arial"/>
                <a:cs typeface="Arial"/>
                <a:sym typeface="Arial"/>
              </a:rPr>
              <a:t> el </a:t>
            </a:r>
            <a:r>
              <a:rPr lang="en-US" sz="1200" b="0" i="0" u="none" strike="noStrike" kern="1200" cap="none" dirty="0" err="1">
                <a:solidFill>
                  <a:schemeClr val="dk1"/>
                </a:solidFill>
                <a:effectLst/>
                <a:latin typeface="Arial"/>
                <a:ea typeface="Arial"/>
                <a:cs typeface="Arial"/>
                <a:sym typeface="Arial"/>
              </a:rPr>
              <a:t>chequeo</a:t>
            </a:r>
            <a:r>
              <a:rPr lang="en-US" sz="1200" b="0" i="0" u="none" strike="noStrike" kern="1200" cap="none" dirty="0">
                <a:solidFill>
                  <a:schemeClr val="dk1"/>
                </a:solidFill>
                <a:effectLst/>
                <a:latin typeface="Arial"/>
                <a:ea typeface="Arial"/>
                <a:cs typeface="Arial"/>
                <a:sym typeface="Arial"/>
              </a:rPr>
              <a:t> del </a:t>
            </a:r>
            <a:r>
              <a:rPr lang="en-US" sz="1200" b="0" i="0" u="none" strike="noStrike" kern="1200" cap="none" dirty="0" err="1">
                <a:solidFill>
                  <a:schemeClr val="dk1"/>
                </a:solidFill>
                <a:effectLst/>
                <a:latin typeface="Arial"/>
                <a:ea typeface="Arial"/>
                <a:cs typeface="Arial"/>
                <a:sym typeface="Arial"/>
              </a:rPr>
              <a:t>bebé</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Ilustre</a:t>
            </a:r>
            <a:r>
              <a:rPr lang="en-US" sz="1200" b="0" i="0" u="none" strike="noStrike" kern="1200" cap="none" dirty="0">
                <a:solidFill>
                  <a:schemeClr val="dk1"/>
                </a:solidFill>
                <a:effectLst/>
                <a:latin typeface="Arial"/>
                <a:ea typeface="Arial"/>
                <a:cs typeface="Arial"/>
                <a:sym typeface="Arial"/>
              </a:rPr>
              <a:t> y </a:t>
            </a:r>
            <a:r>
              <a:rPr lang="en-US" sz="1200" b="0" i="0" u="none" strike="noStrike" kern="1200" cap="none" dirty="0" err="1">
                <a:solidFill>
                  <a:schemeClr val="dk1"/>
                </a:solidFill>
                <a:effectLst/>
                <a:latin typeface="Arial"/>
                <a:ea typeface="Arial"/>
                <a:cs typeface="Arial"/>
                <a:sym typeface="Arial"/>
              </a:rPr>
              <a:t>escriba</a:t>
            </a:r>
            <a:r>
              <a:rPr lang="en-US" sz="1200" b="0" i="0" u="none" strike="noStrike" kern="1200" cap="none" dirty="0">
                <a:solidFill>
                  <a:schemeClr val="dk1"/>
                </a:solidFill>
                <a:effectLst/>
                <a:latin typeface="Arial"/>
                <a:ea typeface="Arial"/>
                <a:cs typeface="Arial"/>
                <a:sym typeface="Arial"/>
              </a:rPr>
              <a:t> lo que el </a:t>
            </a:r>
            <a:r>
              <a:rPr lang="en-US" sz="1200" b="0" i="0" u="none" strike="noStrike" kern="1200" cap="none" dirty="0" err="1">
                <a:solidFill>
                  <a:schemeClr val="dk1"/>
                </a:solidFill>
                <a:effectLst/>
                <a:latin typeface="Arial"/>
                <a:ea typeface="Arial"/>
                <a:cs typeface="Arial"/>
                <a:sym typeface="Arial"/>
              </a:rPr>
              <a:t>niño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vaya</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contando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Así</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éste</a:t>
            </a:r>
            <a:r>
              <a:rPr lang="en-US" sz="1200" b="0" i="0" u="none" strike="noStrike" kern="1200" cap="none" dirty="0">
                <a:solidFill>
                  <a:schemeClr val="dk1"/>
                </a:solidFill>
                <a:effectLst/>
                <a:latin typeface="Arial"/>
                <a:ea typeface="Arial"/>
                <a:cs typeface="Arial"/>
                <a:sym typeface="Arial"/>
              </a:rPr>
              <a:t> pronto </a:t>
            </a:r>
            <a:r>
              <a:rPr lang="en-US" sz="1200" b="0" i="0" u="none" strike="noStrike" kern="1200" cap="none" dirty="0" err="1">
                <a:solidFill>
                  <a:schemeClr val="dk1"/>
                </a:solidFill>
                <a:effectLst/>
                <a:latin typeface="Arial"/>
                <a:ea typeface="Arial"/>
                <a:cs typeface="Arial"/>
                <a:sym typeface="Arial"/>
              </a:rPr>
              <a:t>comprenderá</a:t>
            </a:r>
            <a:r>
              <a:rPr lang="en-US" sz="1200" b="0" i="0" u="none" strike="noStrike" kern="1200" cap="none" dirty="0">
                <a:solidFill>
                  <a:schemeClr val="dk1"/>
                </a:solidFill>
                <a:effectLst/>
                <a:latin typeface="Arial"/>
                <a:ea typeface="Arial"/>
                <a:cs typeface="Arial"/>
                <a:sym typeface="Arial"/>
              </a:rPr>
              <a:t> el </a:t>
            </a:r>
            <a:r>
              <a:rPr lang="en-US" sz="1200" b="0" i="0" u="none" strike="noStrike" kern="1200" cap="none" dirty="0" err="1">
                <a:solidFill>
                  <a:schemeClr val="dk1"/>
                </a:solidFill>
                <a:effectLst/>
                <a:latin typeface="Arial"/>
                <a:ea typeface="Arial"/>
                <a:cs typeface="Arial"/>
                <a:sym typeface="Arial"/>
              </a:rPr>
              <a:t>impacto</a:t>
            </a:r>
            <a:r>
              <a:rPr lang="en-US" sz="1200" b="0" i="0" u="none" strike="noStrike" kern="1200" cap="none" dirty="0">
                <a:solidFill>
                  <a:schemeClr val="dk1"/>
                </a:solidFill>
                <a:effectLst/>
                <a:latin typeface="Arial"/>
                <a:ea typeface="Arial"/>
                <a:cs typeface="Arial"/>
                <a:sym typeface="Arial"/>
              </a:rPr>
              <a:t> de la </a:t>
            </a:r>
            <a:r>
              <a:rPr lang="en-US" sz="1200" b="0" i="0" u="none" strike="noStrike" kern="1200" cap="none" dirty="0" err="1">
                <a:solidFill>
                  <a:schemeClr val="dk1"/>
                </a:solidFill>
                <a:effectLst/>
                <a:latin typeface="Arial"/>
                <a:ea typeface="Arial"/>
                <a:cs typeface="Arial"/>
                <a:sym typeface="Arial"/>
              </a:rPr>
              <a:t>narración</a:t>
            </a:r>
            <a:r>
              <a:rPr lang="en-US" sz="1200" b="0" i="0" u="none" strike="noStrike" kern="1200" cap="none" dirty="0">
                <a:solidFill>
                  <a:schemeClr val="dk1"/>
                </a:solidFill>
                <a:effectLst/>
                <a:latin typeface="Arial"/>
                <a:ea typeface="Arial"/>
                <a:cs typeface="Arial"/>
                <a:sym typeface="Arial"/>
              </a:rPr>
              <a:t> y de la </a:t>
            </a:r>
            <a:r>
              <a:rPr lang="en-US" sz="1200" b="0" i="0" u="none" strike="noStrike" kern="1200" cap="none" dirty="0" err="1">
                <a:solidFill>
                  <a:schemeClr val="dk1"/>
                </a:solidFill>
                <a:effectLst/>
                <a:latin typeface="Arial"/>
                <a:ea typeface="Arial"/>
                <a:cs typeface="Arial"/>
                <a:sym typeface="Arial"/>
              </a:rPr>
              <a:t>escritura</a:t>
            </a:r>
            <a:r>
              <a:rPr lang="en-US" sz="1200" b="0" i="0" u="none" strike="noStrike" kern="1200" cap="none" dirty="0">
                <a:solidFill>
                  <a:schemeClr val="dk1"/>
                </a:solidFill>
                <a:effectLst/>
                <a:latin typeface="Arial"/>
                <a:ea typeface="Arial"/>
                <a:cs typeface="Arial"/>
                <a:sym typeface="Arial"/>
              </a:rPr>
              <a:t>.</a:t>
            </a:r>
          </a:p>
          <a:p>
            <a:r>
              <a:rPr lang="en-US" sz="1200" b="0" i="0" u="none" strike="noStrike" kern="1200" cap="none" dirty="0" err="1">
                <a:solidFill>
                  <a:schemeClr val="dk1"/>
                </a:solidFill>
                <a:effectLst/>
                <a:latin typeface="Arial"/>
                <a:ea typeface="Arial"/>
                <a:cs typeface="Arial"/>
                <a:sym typeface="Arial"/>
              </a:rPr>
              <a:t>Jueguen</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juegos</a:t>
            </a:r>
            <a:r>
              <a:rPr lang="en-US" sz="1200" b="0" i="0" u="none" strike="noStrike" kern="1200" cap="none" dirty="0">
                <a:solidFill>
                  <a:schemeClr val="dk1"/>
                </a:solidFill>
                <a:effectLst/>
                <a:latin typeface="Arial"/>
                <a:ea typeface="Arial"/>
                <a:cs typeface="Arial"/>
                <a:sym typeface="Arial"/>
              </a:rPr>
              <a:t> de mesa </a:t>
            </a:r>
            <a:r>
              <a:rPr lang="en-US" sz="1200" b="0" i="0" u="none" strike="noStrike" kern="1200" cap="none" dirty="0" err="1">
                <a:solidFill>
                  <a:schemeClr val="dk1"/>
                </a:solidFill>
                <a:effectLst/>
                <a:latin typeface="Arial"/>
                <a:ea typeface="Arial"/>
                <a:cs typeface="Arial"/>
                <a:sym typeface="Arial"/>
              </a:rPr>
              <a:t>apropiados</a:t>
            </a:r>
            <a:r>
              <a:rPr lang="en-US" sz="1200" b="0" i="0" u="none" strike="noStrike" kern="1200" cap="none" dirty="0">
                <a:solidFill>
                  <a:schemeClr val="dk1"/>
                </a:solidFill>
                <a:effectLst/>
                <a:latin typeface="Arial"/>
                <a:ea typeface="Arial"/>
                <a:cs typeface="Arial"/>
                <a:sym typeface="Arial"/>
              </a:rPr>
              <a:t> a la </a:t>
            </a:r>
            <a:r>
              <a:rPr lang="en-US" sz="1200" b="0" i="0" u="none" strike="noStrike" kern="1200" cap="none" dirty="0" err="1">
                <a:solidFill>
                  <a:schemeClr val="dk1"/>
                </a:solidFill>
                <a:effectLst/>
                <a:latin typeface="Arial"/>
                <a:ea typeface="Arial"/>
                <a:cs typeface="Arial"/>
                <a:sym typeface="Arial"/>
              </a:rPr>
              <a:t>edad</a:t>
            </a:r>
            <a:r>
              <a:rPr lang="en-US" sz="1200" b="0" i="0" u="none" strike="noStrike" kern="1200" cap="none" dirty="0">
                <a:solidFill>
                  <a:schemeClr val="dk1"/>
                </a:solidFill>
                <a:effectLst/>
                <a:latin typeface="Arial"/>
                <a:ea typeface="Arial"/>
                <a:cs typeface="Arial"/>
                <a:sym typeface="Arial"/>
              </a:rPr>
              <a:t> del </a:t>
            </a:r>
            <a:r>
              <a:rPr lang="en-US" sz="1200" b="0" i="0" u="none" strike="noStrike" kern="1200" cap="none" dirty="0" err="1">
                <a:solidFill>
                  <a:schemeClr val="dk1"/>
                </a:solidFill>
                <a:effectLst/>
                <a:latin typeface="Arial"/>
                <a:ea typeface="Arial"/>
                <a:cs typeface="Arial"/>
                <a:sym typeface="Arial"/>
              </a:rPr>
              <a:t>niño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como</a:t>
            </a:r>
            <a:r>
              <a:rPr lang="en-US" sz="1200" b="0" i="0" u="none" strike="noStrike" kern="1200" cap="none" dirty="0">
                <a:solidFill>
                  <a:schemeClr val="dk1"/>
                </a:solidFill>
                <a:effectLst/>
                <a:latin typeface="Arial"/>
                <a:ea typeface="Arial"/>
                <a:cs typeface="Arial"/>
                <a:sym typeface="Arial"/>
              </a:rPr>
              <a:t> "Candyland" o "Chutes and Ladders".</a:t>
            </a:r>
          </a:p>
          <a:p>
            <a:r>
              <a:rPr lang="en-US" sz="1200" b="0" i="0" u="none" strike="noStrike" kern="1200" cap="none" dirty="0" err="1">
                <a:solidFill>
                  <a:schemeClr val="dk1"/>
                </a:solidFill>
                <a:effectLst/>
                <a:latin typeface="Arial"/>
                <a:ea typeface="Arial"/>
                <a:cs typeface="Arial"/>
                <a:sym typeface="Arial"/>
              </a:rPr>
              <a:t>Comente</a:t>
            </a:r>
            <a:r>
              <a:rPr lang="en-US" sz="1200" b="0" i="0" u="none" strike="noStrike" kern="1200" cap="none" dirty="0">
                <a:solidFill>
                  <a:schemeClr val="dk1"/>
                </a:solidFill>
                <a:effectLst/>
                <a:latin typeface="Arial"/>
                <a:ea typeface="Arial"/>
                <a:cs typeface="Arial"/>
                <a:sym typeface="Arial"/>
              </a:rPr>
              <a:t> las </a:t>
            </a:r>
            <a:r>
              <a:rPr lang="en-US" sz="1200" b="0" i="0" u="none" strike="noStrike" kern="1200" cap="none" dirty="0" err="1">
                <a:solidFill>
                  <a:schemeClr val="dk1"/>
                </a:solidFill>
                <a:effectLst/>
                <a:latin typeface="Arial"/>
                <a:ea typeface="Arial"/>
                <a:cs typeface="Arial"/>
                <a:sym typeface="Arial"/>
              </a:rPr>
              <a:t>actividades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diarias</a:t>
            </a:r>
            <a:r>
              <a:rPr lang="en-US" sz="1200" b="0" i="0" u="none" strike="noStrike" kern="1200" cap="none" dirty="0">
                <a:solidFill>
                  <a:schemeClr val="dk1"/>
                </a:solidFill>
                <a:effectLst/>
                <a:latin typeface="Arial"/>
                <a:ea typeface="Arial"/>
                <a:cs typeface="Arial"/>
                <a:sym typeface="Arial"/>
              </a:rPr>
              <a:t> con el </a:t>
            </a:r>
            <a:r>
              <a:rPr lang="en-US" sz="1200" b="0" i="0" u="none" strike="noStrike" kern="1200" cap="none" dirty="0" err="1">
                <a:solidFill>
                  <a:schemeClr val="dk1"/>
                </a:solidFill>
                <a:effectLst/>
                <a:latin typeface="Arial"/>
                <a:ea typeface="Arial"/>
                <a:cs typeface="Arial"/>
                <a:sym typeface="Arial"/>
              </a:rPr>
              <a:t>niño</a:t>
            </a:r>
            <a:r>
              <a:rPr lang="en-US" sz="1200" b="0" i="0" u="none" strike="noStrike" kern="1200" cap="none" dirty="0">
                <a:solidFill>
                  <a:schemeClr val="dk1"/>
                </a:solidFill>
                <a:effectLst/>
                <a:latin typeface="Arial"/>
                <a:ea typeface="Arial"/>
                <a:cs typeface="Arial"/>
                <a:sym typeface="Arial"/>
              </a:rPr>
              <a:t> y </a:t>
            </a:r>
            <a:r>
              <a:rPr lang="en-US" sz="1200" b="0" i="0" u="none" strike="noStrike" kern="1200" cap="none" dirty="0" err="1">
                <a:solidFill>
                  <a:schemeClr val="dk1"/>
                </a:solidFill>
                <a:effectLst/>
                <a:latin typeface="Arial"/>
                <a:ea typeface="Arial"/>
                <a:cs typeface="Arial"/>
                <a:sym typeface="Arial"/>
              </a:rPr>
              <a:t>pídale</a:t>
            </a:r>
            <a:r>
              <a:rPr lang="en-US" sz="1200" b="0" i="0" u="none" strike="noStrike" kern="1200" cap="none" dirty="0">
                <a:solidFill>
                  <a:schemeClr val="dk1"/>
                </a:solidFill>
                <a:effectLst/>
                <a:latin typeface="Arial"/>
                <a:ea typeface="Arial"/>
                <a:cs typeface="Arial"/>
                <a:sym typeface="Arial"/>
              </a:rPr>
              <a:t> que le </a:t>
            </a:r>
            <a:r>
              <a:rPr lang="en-US" sz="1200" b="0" i="0" u="none" strike="noStrike" kern="1200" cap="none" dirty="0" err="1">
                <a:solidFill>
                  <a:schemeClr val="dk1"/>
                </a:solidFill>
                <a:effectLst/>
                <a:latin typeface="Arial"/>
                <a:ea typeface="Arial"/>
                <a:cs typeface="Arial"/>
                <a:sym typeface="Arial"/>
              </a:rPr>
              <a:t>ayude</a:t>
            </a:r>
            <a:r>
              <a:rPr lang="en-US" sz="1200" b="0" i="0" u="none" strike="noStrike" kern="1200" cap="none" dirty="0">
                <a:solidFill>
                  <a:schemeClr val="dk1"/>
                </a:solidFill>
                <a:effectLst/>
                <a:latin typeface="Arial"/>
                <a:ea typeface="Arial"/>
                <a:cs typeface="Arial"/>
                <a:sym typeface="Arial"/>
              </a:rPr>
              <a:t> a </a:t>
            </a:r>
            <a:r>
              <a:rPr lang="en-US" sz="1200" b="0" i="0" u="none" strike="noStrike" kern="1200" cap="none" dirty="0" err="1">
                <a:solidFill>
                  <a:schemeClr val="dk1"/>
                </a:solidFill>
                <a:effectLst/>
                <a:latin typeface="Arial"/>
                <a:ea typeface="Arial"/>
                <a:cs typeface="Arial"/>
                <a:sym typeface="Arial"/>
              </a:rPr>
              <a:t>planificarlas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Por</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ejemplo</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pídale</a:t>
            </a:r>
            <a:r>
              <a:rPr lang="en-US" sz="1200" b="0" i="0" u="none" strike="noStrike" kern="1200" cap="none" dirty="0">
                <a:solidFill>
                  <a:schemeClr val="dk1"/>
                </a:solidFill>
                <a:effectLst/>
                <a:latin typeface="Arial"/>
                <a:ea typeface="Arial"/>
                <a:cs typeface="Arial"/>
                <a:sym typeface="Arial"/>
              </a:rPr>
              <a:t> que </a:t>
            </a:r>
            <a:r>
              <a:rPr lang="en-US" sz="1200" b="0" i="0" u="none" strike="noStrike" kern="1200" cap="none" dirty="0" err="1">
                <a:solidFill>
                  <a:schemeClr val="dk1"/>
                </a:solidFill>
                <a:effectLst/>
                <a:latin typeface="Arial"/>
                <a:ea typeface="Arial"/>
                <a:cs typeface="Arial"/>
                <a:sym typeface="Arial"/>
              </a:rPr>
              <a:t>haga</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una</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lista</a:t>
            </a:r>
            <a:r>
              <a:rPr lang="en-US" sz="1200" b="0" i="0" u="none" strike="noStrike" kern="1200" cap="none" dirty="0">
                <a:solidFill>
                  <a:schemeClr val="dk1"/>
                </a:solidFill>
                <a:effectLst/>
                <a:latin typeface="Arial"/>
                <a:ea typeface="Arial"/>
                <a:cs typeface="Arial"/>
                <a:sym typeface="Arial"/>
              </a:rPr>
              <a:t> para el </a:t>
            </a:r>
            <a:r>
              <a:rPr lang="en-US" sz="1200" b="0" i="0" u="none" strike="noStrike" kern="1200" cap="none" dirty="0" err="1">
                <a:solidFill>
                  <a:schemeClr val="dk1"/>
                </a:solidFill>
                <a:effectLst/>
                <a:latin typeface="Arial"/>
                <a:ea typeface="Arial"/>
                <a:cs typeface="Arial"/>
                <a:sym typeface="Arial"/>
              </a:rPr>
              <a:t>mercado</a:t>
            </a:r>
            <a:r>
              <a:rPr lang="en-US" sz="1200" b="0" i="0" u="none" strike="noStrike" kern="1200" cap="none" dirty="0">
                <a:solidFill>
                  <a:schemeClr val="dk1"/>
                </a:solidFill>
                <a:effectLst/>
                <a:latin typeface="Arial"/>
                <a:ea typeface="Arial"/>
                <a:cs typeface="Arial"/>
                <a:sym typeface="Arial"/>
              </a:rPr>
              <a:t>, o que le </a:t>
            </a:r>
            <a:r>
              <a:rPr lang="en-US" sz="1200" b="0" i="0" u="none" strike="noStrike" kern="1200" cap="none" dirty="0" err="1">
                <a:solidFill>
                  <a:schemeClr val="dk1"/>
                </a:solidFill>
                <a:effectLst/>
                <a:latin typeface="Arial"/>
                <a:ea typeface="Arial"/>
                <a:cs typeface="Arial"/>
                <a:sym typeface="Arial"/>
              </a:rPr>
              <a:t>ayude</a:t>
            </a:r>
            <a:r>
              <a:rPr lang="en-US" sz="1200" b="0" i="0" u="none" strike="noStrike" kern="1200" cap="none" dirty="0">
                <a:solidFill>
                  <a:schemeClr val="dk1"/>
                </a:solidFill>
                <a:effectLst/>
                <a:latin typeface="Arial"/>
                <a:ea typeface="Arial"/>
                <a:cs typeface="Arial"/>
                <a:sym typeface="Arial"/>
              </a:rPr>
              <a:t> a </a:t>
            </a:r>
            <a:r>
              <a:rPr lang="en-US" sz="1200" b="0" i="0" u="none" strike="noStrike" kern="1200" cap="none" dirty="0" err="1">
                <a:solidFill>
                  <a:schemeClr val="dk1"/>
                </a:solidFill>
                <a:effectLst/>
                <a:latin typeface="Arial"/>
                <a:ea typeface="Arial"/>
                <a:cs typeface="Arial"/>
                <a:sym typeface="Arial"/>
              </a:rPr>
              <a:t>planificar</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su</a:t>
            </a:r>
            <a:r>
              <a:rPr lang="en-US" sz="1200" b="0" i="0" u="none" strike="noStrike" kern="1200" cap="none" dirty="0">
                <a:solidFill>
                  <a:schemeClr val="dk1"/>
                </a:solidFill>
                <a:effectLst/>
                <a:latin typeface="Arial"/>
                <a:ea typeface="Arial"/>
                <a:cs typeface="Arial"/>
                <a:sym typeface="Arial"/>
              </a:rPr>
              <a:t> fiesta de </a:t>
            </a:r>
            <a:r>
              <a:rPr lang="en-US" sz="1200" b="0" i="0" u="none" strike="noStrike" kern="1200" cap="none" dirty="0" err="1">
                <a:solidFill>
                  <a:schemeClr val="dk1"/>
                </a:solidFill>
                <a:effectLst/>
                <a:latin typeface="Arial"/>
                <a:ea typeface="Arial"/>
                <a:cs typeface="Arial"/>
                <a:sym typeface="Arial"/>
              </a:rPr>
              <a:t>cumpleaños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Pregúntele</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su</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opinión</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Qué</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crees</a:t>
            </a:r>
            <a:r>
              <a:rPr lang="en-US" sz="1200" b="0" i="0" u="none" strike="noStrike" kern="1200" cap="none" dirty="0">
                <a:solidFill>
                  <a:schemeClr val="dk1"/>
                </a:solidFill>
                <a:effectLst/>
                <a:latin typeface="Arial"/>
                <a:ea typeface="Arial"/>
                <a:cs typeface="Arial"/>
                <a:sym typeface="Arial"/>
              </a:rPr>
              <a:t> que </a:t>
            </a:r>
            <a:r>
              <a:rPr lang="en-US" sz="1200" b="0" i="0" u="none" strike="noStrike" kern="1200" cap="none" dirty="0" err="1">
                <a:solidFill>
                  <a:schemeClr val="dk1"/>
                </a:solidFill>
                <a:effectLst/>
                <a:latin typeface="Arial"/>
                <a:ea typeface="Arial"/>
                <a:cs typeface="Arial"/>
                <a:sym typeface="Arial"/>
              </a:rPr>
              <a:t>debemos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comprarle</a:t>
            </a:r>
            <a:r>
              <a:rPr lang="en-US" sz="1200" b="0" i="0" u="none" strike="noStrike" kern="1200" cap="none" dirty="0">
                <a:solidFill>
                  <a:schemeClr val="dk1"/>
                </a:solidFill>
                <a:effectLst/>
                <a:latin typeface="Arial"/>
                <a:ea typeface="Arial"/>
                <a:cs typeface="Arial"/>
                <a:sym typeface="Arial"/>
              </a:rPr>
              <a:t> a </a:t>
            </a:r>
            <a:r>
              <a:rPr lang="en-US" sz="1200" b="0" i="0" u="none" strike="noStrike" kern="1200" cap="none" dirty="0" err="1">
                <a:solidFill>
                  <a:schemeClr val="dk1"/>
                </a:solidFill>
                <a:effectLst/>
                <a:latin typeface="Arial"/>
                <a:ea typeface="Arial"/>
                <a:cs typeface="Arial"/>
                <a:sym typeface="Arial"/>
              </a:rPr>
              <a:t>tu</a:t>
            </a:r>
            <a:r>
              <a:rPr lang="en-US" sz="1200" b="0" i="0" u="none" strike="noStrike" kern="1200" cap="none" dirty="0">
                <a:solidFill>
                  <a:schemeClr val="dk1"/>
                </a:solidFill>
                <a:effectLst/>
                <a:latin typeface="Arial"/>
                <a:ea typeface="Arial"/>
                <a:cs typeface="Arial"/>
                <a:sym typeface="Arial"/>
              </a:rPr>
              <a:t> primo para </a:t>
            </a:r>
            <a:r>
              <a:rPr lang="en-US" sz="1200" b="0" i="0" u="none" strike="noStrike" kern="1200" cap="none" dirty="0" err="1">
                <a:solidFill>
                  <a:schemeClr val="dk1"/>
                </a:solidFill>
                <a:effectLst/>
                <a:latin typeface="Arial"/>
                <a:ea typeface="Arial"/>
                <a:cs typeface="Arial"/>
                <a:sym typeface="Arial"/>
              </a:rPr>
              <a:t>su</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cumpleaños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Qué</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frutas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compramos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en</a:t>
            </a:r>
            <a:r>
              <a:rPr lang="en-US" sz="1200" b="0" i="0" u="none" strike="noStrike" kern="1200" cap="none" dirty="0">
                <a:solidFill>
                  <a:schemeClr val="dk1"/>
                </a:solidFill>
                <a:effectLst/>
                <a:latin typeface="Arial"/>
                <a:ea typeface="Arial"/>
                <a:cs typeface="Arial"/>
                <a:sym typeface="Arial"/>
              </a:rPr>
              <a:t> el </a:t>
            </a:r>
            <a:r>
              <a:rPr lang="en-US" sz="1200" b="0" i="0" u="none" strike="noStrike" kern="1200" cap="none" dirty="0" err="1">
                <a:solidFill>
                  <a:schemeClr val="dk1"/>
                </a:solidFill>
                <a:effectLst/>
                <a:latin typeface="Arial"/>
                <a:ea typeface="Arial"/>
                <a:cs typeface="Arial"/>
                <a:sym typeface="Arial"/>
              </a:rPr>
              <a:t>mercado</a:t>
            </a:r>
            <a:r>
              <a:rPr lang="en-US" sz="1200" b="0" i="0" u="none" strike="noStrike" kern="1200" cap="none" dirty="0">
                <a:solidFill>
                  <a:schemeClr val="dk1"/>
                </a:solidFill>
                <a:effectLst/>
                <a:latin typeface="Arial"/>
                <a:ea typeface="Arial"/>
                <a:cs typeface="Arial"/>
                <a:sym typeface="Arial"/>
              </a:rPr>
              <a:t>?". </a:t>
            </a:r>
          </a:p>
          <a:p>
            <a:r>
              <a:rPr lang="en-US" dirty="0"/>
              <a:t/>
            </a:r>
            <a:br>
              <a:rPr lang="en-US" dirty="0"/>
            </a:br>
            <a:endParaRPr sz="1200" b="0" i="0" u="none" strike="noStrike" cap="none" dirty="0">
              <a:solidFill>
                <a:schemeClr val="dk1"/>
              </a:solidFill>
              <a:latin typeface="Arial"/>
              <a:ea typeface="Arial"/>
              <a:cs typeface="Arial"/>
              <a:sym typeface="Arial"/>
            </a:endParaRPr>
          </a:p>
        </p:txBody>
      </p:sp>
      <p:sp>
        <p:nvSpPr>
          <p:cNvPr id="104" name="Shape 104"/>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917738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64F78B-0EA0-CC43-A92F-ED9FB2D8C184}" type="slidenum">
              <a:rPr lang="en-US" smtClean="0"/>
              <a:t>37</a:t>
            </a:fld>
            <a:endParaRPr lang="en-US"/>
          </a:p>
        </p:txBody>
      </p:sp>
    </p:spTree>
    <p:extLst>
      <p:ext uri="{BB962C8B-B14F-4D97-AF65-F5344CB8AC3E}">
        <p14:creationId xmlns:p14="http://schemas.microsoft.com/office/powerpoint/2010/main" val="25036238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4B73CC47-15AF-4AF7-B698-6F8F638520E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AFBE67C6-E309-42FB-9820-6D567C5B7A4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If you have questions, or would like to request materials presented/used during today’s session, please feel free to visit our website, and under the section CONTACT US, we will be glad to respond to any inquires you might have.</a:t>
            </a:r>
          </a:p>
          <a:p>
            <a:pPr eaLnBrk="1" hangingPunct="1">
              <a:spcBef>
                <a:spcPct val="0"/>
              </a:spcBef>
            </a:pPr>
            <a:endParaRPr lang="en-US" altLang="en-US" dirty="0"/>
          </a:p>
          <a:p>
            <a:pPr eaLnBrk="1" hangingPunct="1">
              <a:spcBef>
                <a:spcPct val="0"/>
              </a:spcBef>
            </a:pPr>
            <a:r>
              <a:rPr lang="en-US" altLang="en-US" dirty="0"/>
              <a:t>Thank you! </a:t>
            </a:r>
            <a:endParaRPr lang="es-ES" altLang="en-US" dirty="0"/>
          </a:p>
        </p:txBody>
      </p:sp>
      <p:sp>
        <p:nvSpPr>
          <p:cNvPr id="44036" name="Slide Number Placeholder 3">
            <a:extLst>
              <a:ext uri="{FF2B5EF4-FFF2-40B4-BE49-F238E27FC236}">
                <a16:creationId xmlns:a16="http://schemas.microsoft.com/office/drawing/2014/main" id="{B6A4DFC3-D86D-4E7F-AB52-E6361B0CAB6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C50BBB4-5BFE-43F6-928A-ECEF2BE7C56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9947612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a:t>
            </a:r>
            <a:r>
              <a:rPr lang="en-US" baseline="0" dirty="0"/>
              <a:t> </a:t>
            </a:r>
            <a:r>
              <a:rPr lang="en-US" baseline="0" dirty="0" err="1"/>
              <a:t>tienen</a:t>
            </a:r>
            <a:r>
              <a:rPr lang="en-US" baseline="0" dirty="0"/>
              <a:t> </a:t>
            </a:r>
            <a:r>
              <a:rPr lang="en-US" baseline="0" dirty="0" err="1"/>
              <a:t>preguntas</a:t>
            </a:r>
            <a:r>
              <a:rPr lang="en-US" baseline="0" dirty="0"/>
              <a:t> o les </a:t>
            </a:r>
            <a:r>
              <a:rPr lang="en-US" baseline="0" dirty="0" err="1"/>
              <a:t>gustaria</a:t>
            </a:r>
            <a:r>
              <a:rPr lang="en-US" baseline="0" dirty="0"/>
              <a:t> </a:t>
            </a:r>
            <a:r>
              <a:rPr lang="en-US" baseline="0" dirty="0" err="1"/>
              <a:t>solicitar</a:t>
            </a:r>
            <a:r>
              <a:rPr lang="en-US" baseline="0" dirty="0"/>
              <a:t> </a:t>
            </a:r>
            <a:r>
              <a:rPr lang="en-US" baseline="0" dirty="0" err="1"/>
              <a:t>materiales</a:t>
            </a:r>
            <a:r>
              <a:rPr lang="en-US" baseline="0" dirty="0"/>
              <a:t> </a:t>
            </a:r>
            <a:r>
              <a:rPr lang="en-US" baseline="0" dirty="0" err="1"/>
              <a:t>presentados</a:t>
            </a:r>
            <a:r>
              <a:rPr lang="en-US" baseline="0" dirty="0"/>
              <a:t> </a:t>
            </a:r>
            <a:r>
              <a:rPr lang="en-US" baseline="0" dirty="0" err="1"/>
              <a:t>ahora</a:t>
            </a:r>
            <a:r>
              <a:rPr lang="en-US" baseline="0" dirty="0"/>
              <a:t>, </a:t>
            </a:r>
            <a:r>
              <a:rPr lang="en-US" baseline="0" dirty="0" err="1"/>
              <a:t>pueden</a:t>
            </a:r>
            <a:r>
              <a:rPr lang="en-US" baseline="0" dirty="0"/>
              <a:t> </a:t>
            </a:r>
            <a:r>
              <a:rPr lang="en-US" baseline="0" dirty="0" err="1"/>
              <a:t>contactarnos</a:t>
            </a:r>
            <a:r>
              <a:rPr lang="en-US" baseline="0" dirty="0"/>
              <a:t> a </a:t>
            </a:r>
            <a:r>
              <a:rPr lang="en-US" baseline="0" dirty="0" err="1"/>
              <a:t>traves</a:t>
            </a:r>
            <a:r>
              <a:rPr lang="en-US" baseline="0" dirty="0"/>
              <a:t> del sitio web </a:t>
            </a:r>
            <a:r>
              <a:rPr lang="en-US" baseline="0" dirty="0" err="1"/>
              <a:t>Oir</a:t>
            </a:r>
            <a:r>
              <a:rPr lang="en-US" baseline="0" dirty="0"/>
              <a:t> Para </a:t>
            </a:r>
            <a:r>
              <a:rPr lang="en-US" baseline="0" dirty="0" err="1"/>
              <a:t>Aprender</a:t>
            </a:r>
            <a:r>
              <a:rPr lang="en-US" baseline="0" dirty="0"/>
              <a:t> </a:t>
            </a:r>
            <a:r>
              <a:rPr lang="mr-IN" baseline="0" dirty="0"/>
              <a:t>–</a:t>
            </a:r>
            <a:r>
              <a:rPr lang="en-US" baseline="0" dirty="0"/>
              <a:t> CONTACTANOS.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Muchas</a:t>
            </a:r>
            <a:r>
              <a:rPr lang="en-US" dirty="0"/>
              <a:t> gracias </a:t>
            </a:r>
            <a:r>
              <a:rPr lang="en-US" dirty="0" err="1"/>
              <a:t>por</a:t>
            </a:r>
            <a:r>
              <a:rPr lang="en-US" dirty="0"/>
              <a:t> </a:t>
            </a:r>
            <a:r>
              <a:rPr lang="en-US" dirty="0" err="1"/>
              <a:t>su</a:t>
            </a:r>
            <a:r>
              <a:rPr lang="en-US" dirty="0"/>
              <a:t> </a:t>
            </a:r>
            <a:r>
              <a:rPr lang="en-US" dirty="0" err="1"/>
              <a:t>atencion</a:t>
            </a:r>
            <a:r>
              <a:rPr lang="en-US" dirty="0"/>
              <a:t> el </a:t>
            </a:r>
            <a:r>
              <a:rPr lang="en-US" dirty="0" err="1"/>
              <a:t>dia</a:t>
            </a:r>
            <a:r>
              <a:rPr lang="en-US" dirty="0"/>
              <a:t> de </a:t>
            </a:r>
            <a:r>
              <a:rPr lang="en-US" dirty="0" err="1"/>
              <a:t>ahora</a:t>
            </a:r>
            <a:r>
              <a:rPr lang="en-US" dirty="0"/>
              <a:t>!</a:t>
            </a:r>
          </a:p>
          <a:p>
            <a:endParaRPr lang="es-ES" dirty="0"/>
          </a:p>
        </p:txBody>
      </p:sp>
      <p:sp>
        <p:nvSpPr>
          <p:cNvPr id="4" name="Slide Number Placeholder 3"/>
          <p:cNvSpPr>
            <a:spLocks noGrp="1"/>
          </p:cNvSpPr>
          <p:nvPr>
            <p:ph type="sldNum" sz="quarter" idx="10"/>
          </p:nvPr>
        </p:nvSpPr>
        <p:spPr/>
        <p:txBody>
          <a:bodyPr/>
          <a:lstStyle/>
          <a:p>
            <a:fld id="{CB64F78B-0EA0-CC43-A92F-ED9FB2D8C184}" type="slidenum">
              <a:rPr lang="en-US" smtClean="0"/>
              <a:t>43</a:t>
            </a:fld>
            <a:endParaRPr lang="en-US"/>
          </a:p>
        </p:txBody>
      </p:sp>
    </p:spTree>
    <p:extLst>
      <p:ext uri="{BB962C8B-B14F-4D97-AF65-F5344CB8AC3E}">
        <p14:creationId xmlns:p14="http://schemas.microsoft.com/office/powerpoint/2010/main" val="1987875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dirty="0"/>
          </a:p>
        </p:txBody>
      </p:sp>
      <p:sp>
        <p:nvSpPr>
          <p:cNvPr id="4" name="Slide Number Placeholder 3"/>
          <p:cNvSpPr>
            <a:spLocks noGrp="1"/>
          </p:cNvSpPr>
          <p:nvPr>
            <p:ph type="sldNum" sz="quarter" idx="5"/>
          </p:nvPr>
        </p:nvSpPr>
        <p:spPr/>
        <p:txBody>
          <a:bodyPr/>
          <a:lstStyle/>
          <a:p>
            <a:fld id="{CB64F78B-0EA0-CC43-A92F-ED9FB2D8C184}" type="slidenum">
              <a:rPr lang="en-US" smtClean="0"/>
              <a:pPr/>
              <a:t>4</a:t>
            </a:fld>
            <a:endParaRPr lang="en-US"/>
          </a:p>
        </p:txBody>
      </p:sp>
    </p:spTree>
    <p:extLst>
      <p:ext uri="{BB962C8B-B14F-4D97-AF65-F5344CB8AC3E}">
        <p14:creationId xmlns:p14="http://schemas.microsoft.com/office/powerpoint/2010/main" val="3478702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a:t>Eric Heinz </a:t>
            </a:r>
            <a:r>
              <a:rPr lang="es-ES" dirty="0" err="1"/>
              <a:t>Lenneberg</a:t>
            </a:r>
            <a:r>
              <a:rPr lang="es-ES" dirty="0"/>
              <a:t> (1921 – 1975), lingüista y neurólogo, pionero en las ideas de la adquisición del lenguaje y la psicología cognitiva, notó que después de la pubertad el cerebro pierde plasticidad, ya que sus funciones especiales se vuelven permanentes, por tanto, como dice </a:t>
            </a:r>
            <a:r>
              <a:rPr lang="es-ES" dirty="0" err="1"/>
              <a:t>Lenneberg</a:t>
            </a:r>
            <a:r>
              <a:rPr lang="es-ES" dirty="0"/>
              <a:t>, si el lenguaje no se aprende antes de esta etapa (la pubertad), nunca formará parte de las funciones cerebrales. Existen algunos casos de niños que han sufrido un severo aislamiento, como por ejemplo </a:t>
            </a:r>
            <a:r>
              <a:rPr lang="es-ES" dirty="0" err="1"/>
              <a:t>Gennie</a:t>
            </a:r>
            <a:r>
              <a:rPr lang="es-ES" dirty="0"/>
              <a:t>, y su desarrollo se retrasó en todas las áreas: cognoscitivas, sociales y lingüísticas.</a:t>
            </a:r>
          </a:p>
          <a:p>
            <a:endParaRPr lang="es-ES" dirty="0"/>
          </a:p>
        </p:txBody>
      </p:sp>
      <p:sp>
        <p:nvSpPr>
          <p:cNvPr id="4" name="Slide Number Placeholder 3"/>
          <p:cNvSpPr>
            <a:spLocks noGrp="1"/>
          </p:cNvSpPr>
          <p:nvPr>
            <p:ph type="sldNum" sz="quarter" idx="10"/>
          </p:nvPr>
        </p:nvSpPr>
        <p:spPr/>
        <p:txBody>
          <a:bodyPr/>
          <a:lstStyle/>
          <a:p>
            <a:fld id="{F6D733B4-CC30-4F72-8215-38D180481E1F}" type="slidenum">
              <a:rPr lang="es-ES" smtClean="0"/>
              <a:t>5</a:t>
            </a:fld>
            <a:endParaRPr lang="es-ES"/>
          </a:p>
        </p:txBody>
      </p:sp>
    </p:spTree>
    <p:extLst>
      <p:ext uri="{BB962C8B-B14F-4D97-AF65-F5344CB8AC3E}">
        <p14:creationId xmlns:p14="http://schemas.microsoft.com/office/powerpoint/2010/main" val="5366763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64F78B-0EA0-CC43-A92F-ED9FB2D8C184}" type="slidenum">
              <a:rPr lang="en-US" smtClean="0"/>
              <a:t>7</a:t>
            </a:fld>
            <a:endParaRPr lang="en-US"/>
          </a:p>
        </p:txBody>
      </p:sp>
    </p:spTree>
    <p:extLst>
      <p:ext uri="{BB962C8B-B14F-4D97-AF65-F5344CB8AC3E}">
        <p14:creationId xmlns:p14="http://schemas.microsoft.com/office/powerpoint/2010/main" val="2763217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64F78B-0EA0-CC43-A92F-ED9FB2D8C184}" type="slidenum">
              <a:rPr lang="en-US" smtClean="0"/>
              <a:pPr/>
              <a:t>8</a:t>
            </a:fld>
            <a:endParaRPr lang="en-US"/>
          </a:p>
        </p:txBody>
      </p:sp>
    </p:spTree>
    <p:extLst>
      <p:ext uri="{BB962C8B-B14F-4D97-AF65-F5344CB8AC3E}">
        <p14:creationId xmlns:p14="http://schemas.microsoft.com/office/powerpoint/2010/main" val="22040234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64F78B-0EA0-CC43-A92F-ED9FB2D8C184}" type="slidenum">
              <a:rPr lang="en-US" smtClean="0"/>
              <a:pPr/>
              <a:t>9</a:t>
            </a:fld>
            <a:endParaRPr lang="en-US"/>
          </a:p>
        </p:txBody>
      </p:sp>
    </p:spTree>
    <p:extLst>
      <p:ext uri="{BB962C8B-B14F-4D97-AF65-F5344CB8AC3E}">
        <p14:creationId xmlns:p14="http://schemas.microsoft.com/office/powerpoint/2010/main" val="2792340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sz="1200" b="0" i="0" kern="1200" dirty="0">
                <a:solidFill>
                  <a:schemeClr val="tx1"/>
                </a:solidFill>
                <a:effectLst/>
                <a:latin typeface="+mn-lt"/>
                <a:ea typeface="+mn-ea"/>
                <a:cs typeface="+mn-cs"/>
              </a:rPr>
              <a:t>En el caso de niños con pérdida auditiva, los sonidos no llegan al cerebro como debieran, por ello es importante tomar medidas destinadas a combatir esta deficiencia desde una temprana edad. El propósito de la tecnología presentada por dispositivos como los audífonos y los micrófonos inalámbricos, es suministrar correctamente al cerebro la información auditiva abriendo estas puertas de entrada bloqueadas. De este modo, consideramos que las tecnologías auditivas son dispositivos de apertura de puertas.</a:t>
            </a:r>
            <a:endParaRPr lang="en-US" dirty="0"/>
          </a:p>
          <a:p>
            <a:endParaRPr lang="en-US" dirty="0"/>
          </a:p>
        </p:txBody>
      </p:sp>
      <p:sp>
        <p:nvSpPr>
          <p:cNvPr id="4" name="Slide Number Placeholder 3"/>
          <p:cNvSpPr>
            <a:spLocks noGrp="1"/>
          </p:cNvSpPr>
          <p:nvPr>
            <p:ph type="sldNum" sz="quarter" idx="10"/>
          </p:nvPr>
        </p:nvSpPr>
        <p:spPr/>
        <p:txBody>
          <a:bodyPr/>
          <a:lstStyle/>
          <a:p>
            <a:fld id="{CB64F78B-0EA0-CC43-A92F-ED9FB2D8C184}" type="slidenum">
              <a:rPr lang="en-US" smtClean="0"/>
              <a:pPr/>
              <a:t>10</a:t>
            </a:fld>
            <a:endParaRPr lang="en-US"/>
          </a:p>
        </p:txBody>
      </p:sp>
    </p:spTree>
    <p:extLst>
      <p:ext uri="{BB962C8B-B14F-4D97-AF65-F5344CB8AC3E}">
        <p14:creationId xmlns:p14="http://schemas.microsoft.com/office/powerpoint/2010/main" val="11143953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52804D5-969F-7E46-9938-068D70CB8CFA}" type="datetimeFigureOut">
              <a:rPr lang="en-US" smtClean="0"/>
              <a:pPr/>
              <a:t>4/26/2019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74E2F2-70DE-2E4A-A3CB-E7B491049492}" type="slidenum">
              <a:rPr lang="en-US" smtClean="0"/>
              <a:pPr/>
              <a:t>‹#›</a:t>
            </a:fld>
            <a:endParaRPr lang="en-US"/>
          </a:p>
        </p:txBody>
      </p:sp>
    </p:spTree>
    <p:extLst>
      <p:ext uri="{BB962C8B-B14F-4D97-AF65-F5344CB8AC3E}">
        <p14:creationId xmlns:p14="http://schemas.microsoft.com/office/powerpoint/2010/main" val="2029520699"/>
      </p:ext>
    </p:extLst>
  </p:cSld>
  <p:clrMapOvr>
    <a:masterClrMapping/>
  </p:clrMapOvr>
  <p:transition spd="med" advClick="0" advTm="4500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2804D5-969F-7E46-9938-068D70CB8CFA}" type="datetimeFigureOut">
              <a:rPr lang="en-US" smtClean="0"/>
              <a:pPr/>
              <a:t>4/26/2019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74E2F2-70DE-2E4A-A3CB-E7B491049492}" type="slidenum">
              <a:rPr lang="en-US" smtClean="0"/>
              <a:pPr/>
              <a:t>‹#›</a:t>
            </a:fld>
            <a:endParaRPr lang="en-US"/>
          </a:p>
        </p:txBody>
      </p:sp>
    </p:spTree>
    <p:extLst>
      <p:ext uri="{BB962C8B-B14F-4D97-AF65-F5344CB8AC3E}">
        <p14:creationId xmlns:p14="http://schemas.microsoft.com/office/powerpoint/2010/main" val="186283518"/>
      </p:ext>
    </p:extLst>
  </p:cSld>
  <p:clrMapOvr>
    <a:masterClrMapping/>
  </p:clrMapOvr>
  <p:transition spd="med" advClick="0" advTm="4500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2804D5-969F-7E46-9938-068D70CB8CFA}" type="datetimeFigureOut">
              <a:rPr lang="en-US" smtClean="0"/>
              <a:pPr/>
              <a:t>4/26/2019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74E2F2-70DE-2E4A-A3CB-E7B491049492}" type="slidenum">
              <a:rPr lang="en-US" smtClean="0"/>
              <a:pPr/>
              <a:t>‹#›</a:t>
            </a:fld>
            <a:endParaRPr lang="en-US"/>
          </a:p>
        </p:txBody>
      </p:sp>
    </p:spTree>
    <p:extLst>
      <p:ext uri="{BB962C8B-B14F-4D97-AF65-F5344CB8AC3E}">
        <p14:creationId xmlns:p14="http://schemas.microsoft.com/office/powerpoint/2010/main" val="1983413347"/>
      </p:ext>
    </p:extLst>
  </p:cSld>
  <p:clrMapOvr>
    <a:masterClrMapping/>
  </p:clrMapOvr>
  <p:transition spd="med" advClick="0" advTm="45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chemeClr val="accent5">
                    <a:lumMod val="75000"/>
                  </a:schemeClr>
                </a:solidFill>
                <a:latin typeface="Avenir Medium"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baseline="0">
                <a:solidFill>
                  <a:schemeClr val="accent5">
                    <a:lumMod val="75000"/>
                  </a:schemeClr>
                </a:solidFill>
              </a:defRPr>
            </a:lvl1pPr>
            <a:lvl2pPr>
              <a:defRPr baseline="0">
                <a:solidFill>
                  <a:schemeClr val="accent5">
                    <a:lumMod val="75000"/>
                  </a:schemeClr>
                </a:solidFill>
              </a:defRPr>
            </a:lvl2pPr>
            <a:lvl3pPr>
              <a:defRPr baseline="0">
                <a:solidFill>
                  <a:schemeClr val="accent5">
                    <a:lumMod val="75000"/>
                  </a:schemeClr>
                </a:solidFill>
              </a:defRPr>
            </a:lvl3pPr>
            <a:lvl4pPr>
              <a:defRPr baseline="0">
                <a:solidFill>
                  <a:schemeClr val="accent5">
                    <a:lumMod val="75000"/>
                  </a:schemeClr>
                </a:solidFill>
              </a:defRPr>
            </a:lvl4pPr>
            <a:lvl5pPr>
              <a:defRPr baseline="0">
                <a:solidFill>
                  <a:schemeClr val="accent5">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2804D5-969F-7E46-9938-068D70CB8CFA}" type="datetimeFigureOut">
              <a:rPr lang="en-US" smtClean="0"/>
              <a:pPr/>
              <a:t>4/26/2019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74E2F2-70DE-2E4A-A3CB-E7B491049492}" type="slidenum">
              <a:rPr lang="en-US" smtClean="0"/>
              <a:pPr/>
              <a:t>‹#›</a:t>
            </a:fld>
            <a:endParaRPr lang="en-US"/>
          </a:p>
        </p:txBody>
      </p:sp>
    </p:spTree>
    <p:extLst>
      <p:ext uri="{BB962C8B-B14F-4D97-AF65-F5344CB8AC3E}">
        <p14:creationId xmlns:p14="http://schemas.microsoft.com/office/powerpoint/2010/main" val="165452078"/>
      </p:ext>
    </p:extLst>
  </p:cSld>
  <p:clrMapOvr>
    <a:masterClrMapping/>
  </p:clrMapOvr>
  <p:transition spd="med" advClick="0" advTm="45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baseline="0">
                <a:solidFill>
                  <a:schemeClr val="accent5">
                    <a:lumMod val="7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baseline="0">
                <a:solidFill>
                  <a:schemeClr val="accent5">
                    <a:lumMod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2804D5-969F-7E46-9938-068D70CB8CFA}" type="datetimeFigureOut">
              <a:rPr lang="en-US" smtClean="0"/>
              <a:pPr/>
              <a:t>4/26/2019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74E2F2-70DE-2E4A-A3CB-E7B491049492}" type="slidenum">
              <a:rPr lang="en-US" smtClean="0"/>
              <a:pPr/>
              <a:t>‹#›</a:t>
            </a:fld>
            <a:endParaRPr lang="en-US"/>
          </a:p>
        </p:txBody>
      </p:sp>
    </p:spTree>
    <p:extLst>
      <p:ext uri="{BB962C8B-B14F-4D97-AF65-F5344CB8AC3E}">
        <p14:creationId xmlns:p14="http://schemas.microsoft.com/office/powerpoint/2010/main" val="1909235728"/>
      </p:ext>
    </p:extLst>
  </p:cSld>
  <p:clrMapOvr>
    <a:masterClrMapping/>
  </p:clrMapOvr>
  <p:transition spd="med" advClick="0" advTm="45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52804D5-969F-7E46-9938-068D70CB8CFA}" type="datetimeFigureOut">
              <a:rPr lang="en-US" smtClean="0"/>
              <a:pPr/>
              <a:t>4/26/2019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74E2F2-70DE-2E4A-A3CB-E7B491049492}" type="slidenum">
              <a:rPr lang="en-US" smtClean="0"/>
              <a:pPr/>
              <a:t>‹#›</a:t>
            </a:fld>
            <a:endParaRPr lang="en-US"/>
          </a:p>
        </p:txBody>
      </p:sp>
    </p:spTree>
    <p:extLst>
      <p:ext uri="{BB962C8B-B14F-4D97-AF65-F5344CB8AC3E}">
        <p14:creationId xmlns:p14="http://schemas.microsoft.com/office/powerpoint/2010/main" val="824227022"/>
      </p:ext>
    </p:extLst>
  </p:cSld>
  <p:clrMapOvr>
    <a:masterClrMapping/>
  </p:clrMapOvr>
  <p:transition spd="med" advClick="0" advTm="45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52804D5-969F-7E46-9938-068D70CB8CFA}" type="datetimeFigureOut">
              <a:rPr lang="en-US" smtClean="0"/>
              <a:pPr/>
              <a:t>4/26/2019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74E2F2-70DE-2E4A-A3CB-E7B491049492}" type="slidenum">
              <a:rPr lang="en-US" smtClean="0"/>
              <a:pPr/>
              <a:t>‹#›</a:t>
            </a:fld>
            <a:endParaRPr lang="en-US"/>
          </a:p>
        </p:txBody>
      </p:sp>
    </p:spTree>
    <p:extLst>
      <p:ext uri="{BB962C8B-B14F-4D97-AF65-F5344CB8AC3E}">
        <p14:creationId xmlns:p14="http://schemas.microsoft.com/office/powerpoint/2010/main" val="1514035604"/>
      </p:ext>
    </p:extLst>
  </p:cSld>
  <p:clrMapOvr>
    <a:masterClrMapping/>
  </p:clrMapOvr>
  <p:transition spd="med" advClick="0" advTm="45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52804D5-969F-7E46-9938-068D70CB8CFA}" type="datetimeFigureOut">
              <a:rPr lang="en-US" smtClean="0"/>
              <a:pPr/>
              <a:t>4/26/2019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74E2F2-70DE-2E4A-A3CB-E7B491049492}" type="slidenum">
              <a:rPr lang="en-US" smtClean="0"/>
              <a:pPr/>
              <a:t>‹#›</a:t>
            </a:fld>
            <a:endParaRPr lang="en-US"/>
          </a:p>
        </p:txBody>
      </p:sp>
    </p:spTree>
    <p:extLst>
      <p:ext uri="{BB962C8B-B14F-4D97-AF65-F5344CB8AC3E}">
        <p14:creationId xmlns:p14="http://schemas.microsoft.com/office/powerpoint/2010/main" val="862663125"/>
      </p:ext>
    </p:extLst>
  </p:cSld>
  <p:clrMapOvr>
    <a:masterClrMapping/>
  </p:clrMapOvr>
  <p:transition spd="med" advClick="0" advTm="4500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2804D5-969F-7E46-9938-068D70CB8CFA}" type="datetimeFigureOut">
              <a:rPr lang="en-US" smtClean="0"/>
              <a:pPr/>
              <a:t>4/26/2019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74E2F2-70DE-2E4A-A3CB-E7B491049492}" type="slidenum">
              <a:rPr lang="en-US" smtClean="0"/>
              <a:pPr/>
              <a:t>‹#›</a:t>
            </a:fld>
            <a:endParaRPr lang="en-US"/>
          </a:p>
        </p:txBody>
      </p:sp>
    </p:spTree>
    <p:extLst>
      <p:ext uri="{BB962C8B-B14F-4D97-AF65-F5344CB8AC3E}">
        <p14:creationId xmlns:p14="http://schemas.microsoft.com/office/powerpoint/2010/main" val="1117040978"/>
      </p:ext>
    </p:extLst>
  </p:cSld>
  <p:clrMapOvr>
    <a:masterClrMapping/>
  </p:clrMapOvr>
  <p:transition spd="med" advClick="0" advTm="45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2804D5-969F-7E46-9938-068D70CB8CFA}" type="datetimeFigureOut">
              <a:rPr lang="en-US" smtClean="0"/>
              <a:pPr/>
              <a:t>4/26/2019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74E2F2-70DE-2E4A-A3CB-E7B491049492}" type="slidenum">
              <a:rPr lang="en-US" smtClean="0"/>
              <a:pPr/>
              <a:t>‹#›</a:t>
            </a:fld>
            <a:endParaRPr lang="en-US"/>
          </a:p>
        </p:txBody>
      </p:sp>
    </p:spTree>
    <p:extLst>
      <p:ext uri="{BB962C8B-B14F-4D97-AF65-F5344CB8AC3E}">
        <p14:creationId xmlns:p14="http://schemas.microsoft.com/office/powerpoint/2010/main" val="805675172"/>
      </p:ext>
    </p:extLst>
  </p:cSld>
  <p:clrMapOvr>
    <a:masterClrMapping/>
  </p:clrMapOvr>
  <p:transition spd="med" advClick="0" advTm="4500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2804D5-969F-7E46-9938-068D70CB8CFA}" type="datetimeFigureOut">
              <a:rPr lang="en-US" smtClean="0"/>
              <a:pPr/>
              <a:t>4/26/2019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74E2F2-70DE-2E4A-A3CB-E7B491049492}" type="slidenum">
              <a:rPr lang="en-US" smtClean="0"/>
              <a:pPr/>
              <a:t>‹#›</a:t>
            </a:fld>
            <a:endParaRPr lang="en-US"/>
          </a:p>
        </p:txBody>
      </p:sp>
    </p:spTree>
    <p:extLst>
      <p:ext uri="{BB962C8B-B14F-4D97-AF65-F5344CB8AC3E}">
        <p14:creationId xmlns:p14="http://schemas.microsoft.com/office/powerpoint/2010/main" val="1098221469"/>
      </p:ext>
    </p:extLst>
  </p:cSld>
  <p:clrMapOvr>
    <a:masterClrMapping/>
  </p:clrMapOvr>
  <p:transition spd="med" advClick="0" advTm="4500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2804D5-969F-7E46-9938-068D70CB8CFA}" type="datetimeFigureOut">
              <a:rPr lang="en-US" smtClean="0"/>
              <a:pPr/>
              <a:t>4/26/2019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74E2F2-70DE-2E4A-A3CB-E7B491049492}" type="slidenum">
              <a:rPr lang="en-US" smtClean="0"/>
              <a:pPr/>
              <a:t>‹#›</a:t>
            </a:fld>
            <a:endParaRPr lang="en-US"/>
          </a:p>
        </p:txBody>
      </p:sp>
    </p:spTree>
    <p:extLst>
      <p:ext uri="{BB962C8B-B14F-4D97-AF65-F5344CB8AC3E}">
        <p14:creationId xmlns:p14="http://schemas.microsoft.com/office/powerpoint/2010/main" val="18708477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advClick="0" advTm="45000">
    <p:fade/>
  </p:transition>
  <p:txStyles>
    <p:titleStyle>
      <a:lvl1pPr algn="l" defTabSz="914400" rtl="0" eaLnBrk="1" latinLnBrk="0" hangingPunct="1">
        <a:lnSpc>
          <a:spcPct val="90000"/>
        </a:lnSpc>
        <a:spcBef>
          <a:spcPct val="0"/>
        </a:spcBef>
        <a:buNone/>
        <a:defRPr sz="4400" kern="1200" baseline="0">
          <a:solidFill>
            <a:schemeClr val="accent5">
              <a:lumMod val="75000"/>
            </a:schemeClr>
          </a:solidFill>
          <a:latin typeface="Avenir Medium"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baseline="0">
          <a:solidFill>
            <a:schemeClr val="accent5">
              <a:lumMod val="75000"/>
            </a:schemeClr>
          </a:solidFill>
          <a:latin typeface="Avenir Medium"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accent5">
              <a:lumMod val="75000"/>
            </a:schemeClr>
          </a:solidFill>
          <a:latin typeface="Avenir Book"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accent5">
              <a:lumMod val="75000"/>
            </a:schemeClr>
          </a:solidFill>
          <a:latin typeface="Avenir Light"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accent5">
              <a:lumMod val="75000"/>
            </a:schemeClr>
          </a:solidFill>
          <a:latin typeface="Avenir Light"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accent5">
              <a:lumMod val="75000"/>
            </a:schemeClr>
          </a:solidFill>
          <a:latin typeface="Avenir Light"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hyperlink" Target="https://youtu.be/VblkC0YuQGs"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3.jpe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www.speech4hearing.com/the-auditory-hierarchy-listening-from-the-beginning/" TargetMode="External"/><Relationship Id="rId5" Type="http://schemas.openxmlformats.org/officeDocument/2006/relationships/image" Target="../media/image35.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png"/><Relationship Id="rId5" Type="http://schemas.microsoft.com/office/2007/relationships/hdphoto" Target="../media/hdphoto2.wdp"/><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1.png"/><Relationship Id="rId4" Type="http://schemas.openxmlformats.org/officeDocument/2006/relationships/image" Target="../media/image40.jpe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48.jpeg"/></Relationships>
</file>

<file path=ppt/slides/_rels/slide38.xml.rels><?xml version="1.0" encoding="UTF-8" standalone="yes"?>
<Relationships xmlns="http://schemas.openxmlformats.org/package/2006/relationships"><Relationship Id="rId3" Type="http://schemas.openxmlformats.org/officeDocument/2006/relationships/hyperlink" Target="https://www.cochlear.com/us/communication-corner" TargetMode="External"/><Relationship Id="rId2" Type="http://schemas.openxmlformats.org/officeDocument/2006/relationships/hyperlink" Target="https://advancedbionics.com/nz/en/campaign/babybeats.html" TargetMode="Externa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9.xml.rels><?xml version="1.0" encoding="UTF-8" standalone="yes"?>
<Relationships xmlns="http://schemas.openxmlformats.org/package/2006/relationships"><Relationship Id="rId3" Type="http://schemas.openxmlformats.org/officeDocument/2006/relationships/hyperlink" Target="https://www.medel.com/us/soundscape/" TargetMode="External"/><Relationship Id="rId2" Type="http://schemas.openxmlformats.org/officeDocument/2006/relationships/hyperlink" Target="https://thelisteningroom.com/en/" TargetMode="Externa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hyperlink" Target="http://angelsound.tigerspeech.com/angelsound_about.html" TargetMode="External"/><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hyperlink" Target="http://www.absoundsuccess.com/"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https://earcommunity.org/" TargetMode="External"/><Relationship Id="rId13" Type="http://schemas.openxmlformats.org/officeDocument/2006/relationships/hyperlink" Target="http://recipegeek.com/" TargetMode="External"/><Relationship Id="rId3" Type="http://schemas.openxmlformats.org/officeDocument/2006/relationships/hyperlink" Target="http://www.agbell.org/" TargetMode="External"/><Relationship Id="rId7" Type="http://schemas.openxmlformats.org/officeDocument/2006/relationships/hyperlink" Target="http://www.auditoryverbaltherapy.net/" TargetMode="External"/><Relationship Id="rId12" Type="http://schemas.openxmlformats.org/officeDocument/2006/relationships/hyperlink" Target="https://www.familyeducation.com/" TargetMode="External"/><Relationship Id="rId2" Type="http://schemas.openxmlformats.org/officeDocument/2006/relationships/hyperlink" Target="https://www.jtc.org/babys-first-hearing-aid/" TargetMode="External"/><Relationship Id="rId16" Type="http://schemas.openxmlformats.org/officeDocument/2006/relationships/hyperlink" Target="https://successforkidswithhearingloss.com/" TargetMode="External"/><Relationship Id="rId1" Type="http://schemas.openxmlformats.org/officeDocument/2006/relationships/slideLayout" Target="../slideLayouts/slideLayout2.xml"/><Relationship Id="rId6" Type="http://schemas.openxmlformats.org/officeDocument/2006/relationships/hyperlink" Target="https://www.shutterstock.com/search/child+hearing+aid?studio=1" TargetMode="External"/><Relationship Id="rId11" Type="http://schemas.openxmlformats.org/officeDocument/2006/relationships/hyperlink" Target="https://www.webmd.com/parenting" TargetMode="External"/><Relationship Id="rId5" Type="http://schemas.openxmlformats.org/officeDocument/2006/relationships/hyperlink" Target="https://twitter.com/behearnow1" TargetMode="External"/><Relationship Id="rId15" Type="http://schemas.openxmlformats.org/officeDocument/2006/relationships/hyperlink" Target="https://www.healthyhearing.com/" TargetMode="External"/><Relationship Id="rId10" Type="http://schemas.openxmlformats.org/officeDocument/2006/relationships/hyperlink" Target="https://www.sunshinecottage.org/" TargetMode="External"/><Relationship Id="rId4" Type="http://schemas.openxmlformats.org/officeDocument/2006/relationships/hyperlink" Target="https://www.aussiedeafkids.org.au/surgery-for-a-cochlear-implant.html" TargetMode="External"/><Relationship Id="rId9" Type="http://schemas.openxmlformats.org/officeDocument/2006/relationships/hyperlink" Target="http://chchearing.org/" TargetMode="External"/><Relationship Id="rId14" Type="http://schemas.openxmlformats.org/officeDocument/2006/relationships/hyperlink" Target="https://www.oticon.com/"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8.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uTaYu5R45a4"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1463325" y="2546927"/>
            <a:ext cx="9144000" cy="1764145"/>
          </a:xfrm>
        </p:spPr>
        <p:txBody>
          <a:bodyPr>
            <a:noAutofit/>
          </a:bodyPr>
          <a:lstStyle/>
          <a:p>
            <a:r>
              <a:rPr lang="es-419" sz="4800" b="1" dirty="0">
                <a:latin typeface="Gill Sans MT" panose="020B0502020104020203" pitchFamily="34" charset="0"/>
                <a:cs typeface="Aharoni" panose="02010803020104030203" pitchFamily="2" charset="-79"/>
              </a:rPr>
              <a:t>Habilidades auditivas y el desarrollo del lenguaje </a:t>
            </a:r>
            <a:br>
              <a:rPr lang="es-419" sz="4800" b="1" dirty="0">
                <a:latin typeface="Gill Sans MT" panose="020B0502020104020203" pitchFamily="34" charset="0"/>
                <a:cs typeface="Aharoni" panose="02010803020104030203" pitchFamily="2" charset="-79"/>
              </a:rPr>
            </a:br>
            <a:r>
              <a:rPr lang="es-419" sz="5400" b="1" dirty="0">
                <a:solidFill>
                  <a:schemeClr val="accent2"/>
                </a:solidFill>
                <a:latin typeface="Gill Sans MT" panose="020B0502020104020203" pitchFamily="34" charset="0"/>
                <a:cs typeface="Aharoni" panose="02010803020104030203" pitchFamily="2" charset="-79"/>
              </a:rPr>
              <a:t>El rol de los padres</a:t>
            </a:r>
            <a:endParaRPr lang="es-419" sz="4400" b="1" dirty="0">
              <a:solidFill>
                <a:schemeClr val="accent2"/>
              </a:solidFill>
              <a:latin typeface="Gill Sans MT" panose="020B0502020104020203" pitchFamily="34" charset="0"/>
              <a:ea typeface="Avenir Book" charset="0"/>
              <a:cs typeface="Aharoni" panose="02010803020104030203" pitchFamily="2" charset="-79"/>
            </a:endParaRPr>
          </a:p>
        </p:txBody>
      </p:sp>
      <p:sp>
        <p:nvSpPr>
          <p:cNvPr id="3" name="TextBox 2">
            <a:extLst>
              <a:ext uri="{FF2B5EF4-FFF2-40B4-BE49-F238E27FC236}">
                <a16:creationId xmlns:a16="http://schemas.microsoft.com/office/drawing/2014/main" id="{3988CA30-D6B8-41A8-8108-F980F4C09611}"/>
              </a:ext>
            </a:extLst>
          </p:cNvPr>
          <p:cNvSpPr txBox="1"/>
          <p:nvPr/>
        </p:nvSpPr>
        <p:spPr>
          <a:xfrm>
            <a:off x="607481" y="4537587"/>
            <a:ext cx="10938387" cy="1015663"/>
          </a:xfrm>
          <a:prstGeom prst="rect">
            <a:avLst/>
          </a:prstGeom>
          <a:noFill/>
        </p:spPr>
        <p:txBody>
          <a:bodyPr wrap="square" rtlCol="0">
            <a:spAutoFit/>
          </a:bodyPr>
          <a:lstStyle/>
          <a:p>
            <a:pPr algn="ctr"/>
            <a:r>
              <a:rPr lang="en-US" sz="2000" dirty="0">
                <a:solidFill>
                  <a:srgbClr val="002060"/>
                </a:solidFill>
                <a:latin typeface="Gill Sans MT" panose="020B0502020104020203" pitchFamily="34" charset="0"/>
              </a:rPr>
              <a:t>Ana Caballero, M.D., </a:t>
            </a:r>
            <a:r>
              <a:rPr lang="en-US" sz="2000" dirty="0" err="1">
                <a:solidFill>
                  <a:srgbClr val="002060"/>
                </a:solidFill>
                <a:latin typeface="Gill Sans MT" panose="020B0502020104020203" pitchFamily="34" charset="0"/>
              </a:rPr>
              <a:t>Au.D</a:t>
            </a:r>
            <a:r>
              <a:rPr lang="en-US" sz="2000" dirty="0">
                <a:solidFill>
                  <a:srgbClr val="002060"/>
                </a:solidFill>
                <a:latin typeface="Gill Sans MT" panose="020B0502020104020203" pitchFamily="34" charset="0"/>
              </a:rPr>
              <a:t>.</a:t>
            </a:r>
          </a:p>
          <a:p>
            <a:pPr algn="ctr"/>
            <a:r>
              <a:rPr lang="en-US" sz="2000" dirty="0">
                <a:solidFill>
                  <a:srgbClr val="002060"/>
                </a:solidFill>
                <a:latin typeface="Gill Sans MT" panose="020B0502020104020203" pitchFamily="34" charset="0"/>
              </a:rPr>
              <a:t>Utah State University, Logan, UT</a:t>
            </a:r>
          </a:p>
          <a:p>
            <a:pPr algn="ctr"/>
            <a:r>
              <a:rPr lang="en-US" sz="2000" dirty="0" smtClean="0">
                <a:solidFill>
                  <a:srgbClr val="002060"/>
                </a:solidFill>
                <a:latin typeface="Gill Sans MT" panose="020B0502020104020203" pitchFamily="34" charset="0"/>
              </a:rPr>
              <a:t>24 </a:t>
            </a:r>
            <a:r>
              <a:rPr lang="en-US" sz="2000" smtClean="0">
                <a:solidFill>
                  <a:srgbClr val="002060"/>
                </a:solidFill>
                <a:latin typeface="Gill Sans MT" panose="020B0502020104020203" pitchFamily="34" charset="0"/>
              </a:rPr>
              <a:t>de Abril, </a:t>
            </a:r>
            <a:r>
              <a:rPr lang="en-US" sz="2000" dirty="0">
                <a:solidFill>
                  <a:srgbClr val="002060"/>
                </a:solidFill>
                <a:latin typeface="Gill Sans MT" panose="020B0502020104020203" pitchFamily="34" charset="0"/>
              </a:rPr>
              <a:t>2019</a:t>
            </a:r>
          </a:p>
        </p:txBody>
      </p:sp>
      <p:pic>
        <p:nvPicPr>
          <p:cNvPr id="5" name="Picture 4">
            <a:extLst>
              <a:ext uri="{FF2B5EF4-FFF2-40B4-BE49-F238E27FC236}">
                <a16:creationId xmlns:a16="http://schemas.microsoft.com/office/drawing/2014/main" id="{7A8893B1-2ACF-4940-86FB-61E118B75A51}"/>
              </a:ext>
            </a:extLst>
          </p:cNvPr>
          <p:cNvPicPr>
            <a:picLocks noChangeAspect="1"/>
          </p:cNvPicPr>
          <p:nvPr/>
        </p:nvPicPr>
        <p:blipFill>
          <a:blip r:embed="rId3"/>
          <a:stretch>
            <a:fillRect/>
          </a:stretch>
        </p:blipFill>
        <p:spPr>
          <a:xfrm>
            <a:off x="4513994" y="884438"/>
            <a:ext cx="3164011" cy="840623"/>
          </a:xfrm>
          <a:prstGeom prst="rect">
            <a:avLst/>
          </a:prstGeom>
        </p:spPr>
      </p:pic>
      <p:pic>
        <p:nvPicPr>
          <p:cNvPr id="6" name="Picture 8">
            <a:extLst>
              <a:ext uri="{FF2B5EF4-FFF2-40B4-BE49-F238E27FC236}">
                <a16:creationId xmlns:a16="http://schemas.microsoft.com/office/drawing/2014/main" id="{4968FA57-C768-4BC7-B37D-DF57D5E2DB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088" y="3818278"/>
            <a:ext cx="458787" cy="268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1C2A06F1-C1D8-43CE-9D5E-F78E1EEE1DA3}"/>
              </a:ext>
            </a:extLst>
          </p:cNvPr>
          <p:cNvSpPr/>
          <p:nvPr/>
        </p:nvSpPr>
        <p:spPr>
          <a:xfrm>
            <a:off x="990940" y="6087893"/>
            <a:ext cx="8318938" cy="369332"/>
          </a:xfrm>
          <a:prstGeom prst="rect">
            <a:avLst/>
          </a:prstGeom>
        </p:spPr>
        <p:txBody>
          <a:bodyPr wrap="square">
            <a:spAutoFit/>
          </a:bodyPr>
          <a:lstStyle/>
          <a:p>
            <a:pPr algn="ctr" eaLnBrk="1" hangingPunct="1"/>
            <a:r>
              <a:rPr lang="es-US" altLang="en-US" i="1" dirty="0">
                <a:solidFill>
                  <a:srgbClr val="002060"/>
                </a:solidFill>
                <a:latin typeface="Gill Sans MT" panose="020B0502020104020203" pitchFamily="34" charset="0"/>
              </a:rPr>
              <a:t>* Con agradecimientos especiales a Jeanette Smoot por su previa colaboración. </a:t>
            </a:r>
          </a:p>
        </p:txBody>
      </p:sp>
    </p:spTree>
    <p:extLst>
      <p:ext uri="{BB962C8B-B14F-4D97-AF65-F5344CB8AC3E}">
        <p14:creationId xmlns:p14="http://schemas.microsoft.com/office/powerpoint/2010/main" val="1671622792"/>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5511" y="629266"/>
            <a:ext cx="3697511" cy="1676603"/>
          </a:xfrm>
        </p:spPr>
        <p:txBody>
          <a:bodyPr>
            <a:normAutofit fontScale="90000"/>
          </a:bodyPr>
          <a:lstStyle/>
          <a:p>
            <a:pPr algn="ctr"/>
            <a:r>
              <a:rPr lang="es-419" sz="4000" b="1"/>
              <a:t>Todo tiene como base el cerebro</a:t>
            </a:r>
          </a:p>
        </p:txBody>
      </p:sp>
      <p:sp>
        <p:nvSpPr>
          <p:cNvPr id="3" name="Content Placeholder 2"/>
          <p:cNvSpPr>
            <a:spLocks noGrp="1"/>
          </p:cNvSpPr>
          <p:nvPr>
            <p:ph idx="1"/>
          </p:nvPr>
        </p:nvSpPr>
        <p:spPr>
          <a:xfrm>
            <a:off x="555513" y="2438400"/>
            <a:ext cx="3697510" cy="3785419"/>
          </a:xfrm>
        </p:spPr>
        <p:txBody>
          <a:bodyPr>
            <a:normAutofit/>
          </a:bodyPr>
          <a:lstStyle/>
          <a:p>
            <a:endParaRPr lang="en-US" sz="1800"/>
          </a:p>
          <a:p>
            <a:pPr marL="0" indent="0">
              <a:buNone/>
            </a:pPr>
            <a:r>
              <a:rPr lang="en-US" sz="1800"/>
              <a:t>Video Clip:</a:t>
            </a:r>
          </a:p>
          <a:p>
            <a:pPr marL="0" indent="0">
              <a:buNone/>
            </a:pPr>
            <a:r>
              <a:rPr lang="en-US" sz="1800">
                <a:hlinkClick r:id="rId3"/>
              </a:rPr>
              <a:t>https://youtu.be/VblkC0YuQGs</a:t>
            </a:r>
            <a:endParaRPr lang="en-US" sz="1800"/>
          </a:p>
          <a:p>
            <a:pPr marL="0" indent="0">
              <a:buNone/>
            </a:pPr>
            <a:endParaRPr lang="en-US" sz="1800"/>
          </a:p>
          <a:p>
            <a:endParaRPr lang="en-US" sz="1800"/>
          </a:p>
        </p:txBody>
      </p:sp>
      <p:sp>
        <p:nvSpPr>
          <p:cNvPr id="77" name="Rectangle 76">
            <a:extLst>
              <a:ext uri="{FF2B5EF4-FFF2-40B4-BE49-F238E27FC236}">
                <a16:creationId xmlns:a16="http://schemas.microsoft.com/office/drawing/2014/main" id="{7F6BC633-BCFD-419F-A30B-200BB61667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2246" y="0"/>
            <a:ext cx="755975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ounded Rectangle 9">
            <a:extLst>
              <a:ext uri="{FF2B5EF4-FFF2-40B4-BE49-F238E27FC236}">
                <a16:creationId xmlns:a16="http://schemas.microsoft.com/office/drawing/2014/main" id="{7AA8700D-9C83-444C-9091-0955AFA9597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2995" y="484632"/>
            <a:ext cx="6709145"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Image result for brain hearing oticon in children">
            <a:extLst>
              <a:ext uri="{FF2B5EF4-FFF2-40B4-BE49-F238E27FC236}">
                <a16:creationId xmlns:a16="http://schemas.microsoft.com/office/drawing/2014/main" id="{9E87474D-78C0-42CB-9552-B53DC7CDCE0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4091" r="3589" b="-2"/>
          <a:stretch/>
        </p:blipFill>
        <p:spPr bwMode="auto">
          <a:xfrm>
            <a:off x="5414729" y="827678"/>
            <a:ext cx="2222786" cy="199678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a:extLst/>
        </p:spPr>
      </p:pic>
      <p:sp>
        <p:nvSpPr>
          <p:cNvPr id="81" name="Rectangle 80">
            <a:extLst>
              <a:ext uri="{FF2B5EF4-FFF2-40B4-BE49-F238E27FC236}">
                <a16:creationId xmlns:a16="http://schemas.microsoft.com/office/drawing/2014/main" id="{D5381C78-BF51-4665-924C-516ED3B9047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88981" y="826280"/>
            <a:ext cx="1229471" cy="1998177"/>
          </a:xfrm>
          <a:prstGeom prst="rect">
            <a:avLst/>
          </a:prstGeom>
          <a:solidFill>
            <a:srgbClr val="536F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8" name="Picture 6" descr="Image result for baby brain">
            <a:extLst>
              <a:ext uri="{FF2B5EF4-FFF2-40B4-BE49-F238E27FC236}">
                <a16:creationId xmlns:a16="http://schemas.microsoft.com/office/drawing/2014/main" id="{8BDE42E9-A43F-46FC-A819-DFDA504E1F5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724" b="2"/>
          <a:stretch/>
        </p:blipFill>
        <p:spPr bwMode="auto">
          <a:xfrm>
            <a:off x="5414729" y="2989903"/>
            <a:ext cx="3603723" cy="2922096"/>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a:extLst/>
        </p:spPr>
      </p:pic>
      <p:pic>
        <p:nvPicPr>
          <p:cNvPr id="3080" name="Picture 8" descr="Image result for hearing aids kids phonak">
            <a:extLst>
              <a:ext uri="{FF2B5EF4-FFF2-40B4-BE49-F238E27FC236}">
                <a16:creationId xmlns:a16="http://schemas.microsoft.com/office/drawing/2014/main" id="{65A66CA0-CD7E-4994-9F58-8C52096B60E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8557" r="35836" b="1"/>
          <a:stretch/>
        </p:blipFill>
        <p:spPr bwMode="auto">
          <a:xfrm>
            <a:off x="9173937" y="827678"/>
            <a:ext cx="2315724" cy="5086759"/>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324731786"/>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326" y="1815738"/>
            <a:ext cx="4000500" cy="4738568"/>
          </a:xfrm>
        </p:spPr>
        <p:txBody>
          <a:bodyPr>
            <a:normAutofit/>
          </a:bodyPr>
          <a:lstStyle/>
          <a:p>
            <a:pPr algn="ctr"/>
            <a:r>
              <a:rPr lang="es-419" sz="4200" dirty="0"/>
              <a:t>Este “portero” tiene un trabajo muy importante!</a:t>
            </a:r>
            <a:r>
              <a:rPr lang="es-419" dirty="0"/>
              <a:t/>
            </a:r>
            <a:br>
              <a:rPr lang="es-419" dirty="0"/>
            </a:br>
            <a:r>
              <a:rPr lang="en-US" dirty="0"/>
              <a:t/>
            </a:r>
            <a:br>
              <a:rPr lang="en-US" dirty="0"/>
            </a:br>
            <a:r>
              <a:rPr lang="en-US" dirty="0"/>
              <a:t/>
            </a:r>
            <a:br>
              <a:rPr lang="en-US" dirty="0"/>
            </a:br>
            <a:endParaRPr lang="en-US" b="1" dirty="0"/>
          </a:p>
        </p:txBody>
      </p:sp>
      <p:pic>
        <p:nvPicPr>
          <p:cNvPr id="4" name="Content Placeholder 3"/>
          <p:cNvPicPr>
            <a:picLocks noGrp="1" noChangeAspect="1"/>
          </p:cNvPicPr>
          <p:nvPr>
            <p:ph idx="1"/>
          </p:nvPr>
        </p:nvPicPr>
        <p:blipFill>
          <a:blip r:embed="rId3"/>
          <a:stretch>
            <a:fillRect/>
          </a:stretch>
        </p:blipFill>
        <p:spPr>
          <a:xfrm>
            <a:off x="4454436" y="211393"/>
            <a:ext cx="7315199" cy="61761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Content Placeholder 3">
            <a:extLst>
              <a:ext uri="{FF2B5EF4-FFF2-40B4-BE49-F238E27FC236}">
                <a16:creationId xmlns:a16="http://schemas.microsoft.com/office/drawing/2014/main" id="{6155A823-E1F0-4F1F-8F4D-8020E0BE33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837" y="247559"/>
            <a:ext cx="1396586" cy="1328349"/>
          </a:xfrm>
          <a:prstGeom prst="rect">
            <a:avLst/>
          </a:prstGeom>
        </p:spPr>
      </p:pic>
      <p:sp>
        <p:nvSpPr>
          <p:cNvPr id="3" name="TextBox 2">
            <a:extLst>
              <a:ext uri="{FF2B5EF4-FFF2-40B4-BE49-F238E27FC236}">
                <a16:creationId xmlns:a16="http://schemas.microsoft.com/office/drawing/2014/main" id="{421AB5C9-B1A6-4690-8358-582D37835D7B}"/>
              </a:ext>
            </a:extLst>
          </p:cNvPr>
          <p:cNvSpPr txBox="1"/>
          <p:nvPr/>
        </p:nvSpPr>
        <p:spPr>
          <a:xfrm>
            <a:off x="4518346" y="1829998"/>
            <a:ext cx="1538325" cy="2308324"/>
          </a:xfrm>
          <a:prstGeom prst="rect">
            <a:avLst/>
          </a:prstGeom>
          <a:solidFill>
            <a:schemeClr val="bg1"/>
          </a:solidFill>
        </p:spPr>
        <p:txBody>
          <a:bodyPr wrap="square" rtlCol="0">
            <a:spAutoFit/>
          </a:bodyPr>
          <a:lstStyle/>
          <a:p>
            <a:pPr algn="ctr"/>
            <a:endParaRPr lang="en-US" sz="2400" b="1" dirty="0">
              <a:solidFill>
                <a:srgbClr val="996600"/>
              </a:solidFill>
              <a:latin typeface="Gill Sans MT" panose="020B0502020104020203" pitchFamily="34" charset="0"/>
            </a:endParaRPr>
          </a:p>
          <a:p>
            <a:pPr algn="ctr"/>
            <a:r>
              <a:rPr lang="en-US" sz="2400" b="1" dirty="0">
                <a:solidFill>
                  <a:srgbClr val="996600"/>
                </a:solidFill>
                <a:latin typeface="Gill Sans MT" panose="020B0502020104020203" pitchFamily="34" charset="0"/>
              </a:rPr>
              <a:t>Este es el </a:t>
            </a:r>
            <a:r>
              <a:rPr lang="en-US" sz="2400" b="1" dirty="0" err="1">
                <a:solidFill>
                  <a:srgbClr val="996600"/>
                </a:solidFill>
                <a:latin typeface="Gill Sans MT" panose="020B0502020104020203" pitchFamily="34" charset="0"/>
              </a:rPr>
              <a:t>camino</a:t>
            </a:r>
            <a:r>
              <a:rPr lang="en-US" sz="2400" b="1" dirty="0">
                <a:solidFill>
                  <a:srgbClr val="996600"/>
                </a:solidFill>
                <a:latin typeface="Gill Sans MT" panose="020B0502020104020203" pitchFamily="34" charset="0"/>
              </a:rPr>
              <a:t> al </a:t>
            </a:r>
            <a:r>
              <a:rPr lang="en-US" sz="2400" b="1" dirty="0" err="1">
                <a:solidFill>
                  <a:srgbClr val="996600"/>
                </a:solidFill>
                <a:latin typeface="Gill Sans MT" panose="020B0502020104020203" pitchFamily="34" charset="0"/>
              </a:rPr>
              <a:t>cerebro</a:t>
            </a:r>
            <a:r>
              <a:rPr lang="en-US" sz="2400" b="1" dirty="0">
                <a:solidFill>
                  <a:srgbClr val="996600"/>
                </a:solidFill>
                <a:latin typeface="Gill Sans MT" panose="020B0502020104020203" pitchFamily="34" charset="0"/>
              </a:rPr>
              <a:t>     </a:t>
            </a:r>
          </a:p>
          <a:p>
            <a:pPr algn="ctr"/>
            <a:endParaRPr lang="es-419" sz="2400" b="1" dirty="0">
              <a:solidFill>
                <a:srgbClr val="996600"/>
              </a:solidFill>
              <a:latin typeface="Gill Sans MT" panose="020B0502020104020203" pitchFamily="34" charset="0"/>
            </a:endParaRPr>
          </a:p>
        </p:txBody>
      </p:sp>
      <p:sp>
        <p:nvSpPr>
          <p:cNvPr id="6" name="TextBox 5">
            <a:extLst>
              <a:ext uri="{FF2B5EF4-FFF2-40B4-BE49-F238E27FC236}">
                <a16:creationId xmlns:a16="http://schemas.microsoft.com/office/drawing/2014/main" id="{02BE145D-67EA-430E-8681-542BB4556763}"/>
              </a:ext>
            </a:extLst>
          </p:cNvPr>
          <p:cNvSpPr txBox="1"/>
          <p:nvPr/>
        </p:nvSpPr>
        <p:spPr>
          <a:xfrm>
            <a:off x="8982193" y="4397289"/>
            <a:ext cx="2619872" cy="1200329"/>
          </a:xfrm>
          <a:prstGeom prst="rect">
            <a:avLst/>
          </a:prstGeom>
          <a:solidFill>
            <a:srgbClr val="CC3300"/>
          </a:solidFill>
        </p:spPr>
        <p:txBody>
          <a:bodyPr wrap="square" rtlCol="0" anchor="ctr">
            <a:spAutoFit/>
          </a:bodyPr>
          <a:lstStyle/>
          <a:p>
            <a:pPr algn="ctr"/>
            <a:endParaRPr lang="en-US" b="1" dirty="0">
              <a:solidFill>
                <a:schemeClr val="bg1"/>
              </a:solidFill>
              <a:latin typeface="Gill Sans MT" panose="020B0502020104020203" pitchFamily="34" charset="0"/>
            </a:endParaRPr>
          </a:p>
          <a:p>
            <a:pPr algn="ctr"/>
            <a:r>
              <a:rPr lang="en-US" b="1" dirty="0" err="1">
                <a:solidFill>
                  <a:schemeClr val="bg1"/>
                </a:solidFill>
                <a:latin typeface="Gill Sans MT" panose="020B0502020104020203" pitchFamily="34" charset="0"/>
              </a:rPr>
              <a:t>Audifonos</a:t>
            </a:r>
            <a:r>
              <a:rPr lang="en-US" b="1" dirty="0">
                <a:solidFill>
                  <a:schemeClr val="bg1"/>
                </a:solidFill>
                <a:latin typeface="Gill Sans MT" panose="020B0502020104020203" pitchFamily="34" charset="0"/>
              </a:rPr>
              <a:t>, </a:t>
            </a:r>
            <a:r>
              <a:rPr lang="en-US" b="1" dirty="0" err="1">
                <a:solidFill>
                  <a:schemeClr val="bg1"/>
                </a:solidFill>
                <a:latin typeface="Gill Sans MT" panose="020B0502020104020203" pitchFamily="34" charset="0"/>
              </a:rPr>
              <a:t>implantes</a:t>
            </a:r>
            <a:r>
              <a:rPr lang="en-US" b="1" dirty="0">
                <a:solidFill>
                  <a:schemeClr val="bg1"/>
                </a:solidFill>
                <a:latin typeface="Gill Sans MT" panose="020B0502020104020203" pitchFamily="34" charset="0"/>
              </a:rPr>
              <a:t> </a:t>
            </a:r>
            <a:r>
              <a:rPr lang="en-US" b="1" dirty="0" err="1">
                <a:solidFill>
                  <a:schemeClr val="bg1"/>
                </a:solidFill>
                <a:latin typeface="Gill Sans MT" panose="020B0502020104020203" pitchFamily="34" charset="0"/>
              </a:rPr>
              <a:t>cocleares</a:t>
            </a:r>
            <a:r>
              <a:rPr lang="en-US" b="1" dirty="0">
                <a:solidFill>
                  <a:schemeClr val="bg1"/>
                </a:solidFill>
                <a:latin typeface="Gill Sans MT" panose="020B0502020104020203" pitchFamily="34" charset="0"/>
              </a:rPr>
              <a:t> o BAHA</a:t>
            </a:r>
            <a:endParaRPr lang="es-419" sz="2400" b="1" dirty="0">
              <a:solidFill>
                <a:srgbClr val="996600"/>
              </a:solidFill>
              <a:latin typeface="Gill Sans MT" panose="020B0502020104020203" pitchFamily="34" charset="0"/>
            </a:endParaRPr>
          </a:p>
          <a:p>
            <a:pPr algn="ctr"/>
            <a:endParaRPr lang="en-US" b="1"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3495826372"/>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689589"/>
            <a:ext cx="9608575" cy="1325563"/>
          </a:xfrm>
        </p:spPr>
        <p:txBody>
          <a:bodyPr>
            <a:normAutofit fontScale="90000"/>
          </a:bodyPr>
          <a:lstStyle/>
          <a:p>
            <a:r>
              <a:rPr lang="es-419" b="1" dirty="0">
                <a:solidFill>
                  <a:srgbClr val="F57B24"/>
                </a:solidFill>
                <a:latin typeface="Gill Sans MT" panose="020B0502020104020203" pitchFamily="34" charset="0"/>
              </a:rPr>
              <a:t>Los padres son los que se deben asegurar que el “portero” de sus hijos este en pie y trabajando todo el día.</a:t>
            </a:r>
          </a:p>
        </p:txBody>
      </p:sp>
      <p:pic>
        <p:nvPicPr>
          <p:cNvPr id="5" name="Content Placeholder 3">
            <a:extLst>
              <a:ext uri="{FF2B5EF4-FFF2-40B4-BE49-F238E27FC236}">
                <a16:creationId xmlns:a16="http://schemas.microsoft.com/office/drawing/2014/main" id="{6155A823-E1F0-4F1F-8F4D-8020E0BE33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79951" y="155851"/>
            <a:ext cx="1006048" cy="956893"/>
          </a:xfrm>
          <a:prstGeom prst="rect">
            <a:avLst/>
          </a:prstGeom>
        </p:spPr>
      </p:pic>
      <p:sp>
        <p:nvSpPr>
          <p:cNvPr id="6" name="Content Placeholder 5"/>
          <p:cNvSpPr>
            <a:spLocks noGrp="1"/>
          </p:cNvSpPr>
          <p:nvPr>
            <p:ph idx="1"/>
          </p:nvPr>
        </p:nvSpPr>
        <p:spPr>
          <a:xfrm>
            <a:off x="9470570" y="3448593"/>
            <a:ext cx="2129247" cy="3122024"/>
          </a:xfrm>
        </p:spPr>
        <p:txBody>
          <a:bodyPr>
            <a:norm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8" name="Picture 7"/>
          <p:cNvPicPr>
            <a:picLocks noChangeAspect="1"/>
          </p:cNvPicPr>
          <p:nvPr/>
        </p:nvPicPr>
        <p:blipFill>
          <a:blip r:embed="rId3"/>
          <a:stretch>
            <a:fillRect/>
          </a:stretch>
        </p:blipFill>
        <p:spPr>
          <a:xfrm>
            <a:off x="5285013" y="4691062"/>
            <a:ext cx="2335548" cy="2011087"/>
          </a:xfrm>
          <a:prstGeom prst="rect">
            <a:avLst/>
          </a:prstGeom>
        </p:spPr>
      </p:pic>
      <p:pic>
        <p:nvPicPr>
          <p:cNvPr id="9" name="Picture 8"/>
          <p:cNvPicPr>
            <a:picLocks noChangeAspect="1"/>
          </p:cNvPicPr>
          <p:nvPr/>
        </p:nvPicPr>
        <p:blipFill>
          <a:blip r:embed="rId4"/>
          <a:stretch>
            <a:fillRect/>
          </a:stretch>
        </p:blipFill>
        <p:spPr>
          <a:xfrm>
            <a:off x="838199" y="4990300"/>
            <a:ext cx="4008121" cy="1711849"/>
          </a:xfrm>
          <a:prstGeom prst="rect">
            <a:avLst/>
          </a:prstGeom>
        </p:spPr>
      </p:pic>
      <p:pic>
        <p:nvPicPr>
          <p:cNvPr id="10" name="Picture 9"/>
          <p:cNvPicPr>
            <a:picLocks noChangeAspect="1"/>
          </p:cNvPicPr>
          <p:nvPr/>
        </p:nvPicPr>
        <p:blipFill>
          <a:blip r:embed="rId5"/>
          <a:stretch>
            <a:fillRect/>
          </a:stretch>
        </p:blipFill>
        <p:spPr>
          <a:xfrm>
            <a:off x="7924459" y="2660074"/>
            <a:ext cx="3614738" cy="4042075"/>
          </a:xfrm>
          <a:prstGeom prst="rect">
            <a:avLst/>
          </a:prstGeom>
        </p:spPr>
      </p:pic>
      <p:pic>
        <p:nvPicPr>
          <p:cNvPr id="11" name="Picture 10"/>
          <p:cNvPicPr>
            <a:picLocks noChangeAspect="1"/>
          </p:cNvPicPr>
          <p:nvPr/>
        </p:nvPicPr>
        <p:blipFill>
          <a:blip r:embed="rId6"/>
          <a:stretch>
            <a:fillRect/>
          </a:stretch>
        </p:blipFill>
        <p:spPr>
          <a:xfrm>
            <a:off x="5062349" y="2660074"/>
            <a:ext cx="2558212" cy="1942482"/>
          </a:xfrm>
          <a:prstGeom prst="rect">
            <a:avLst/>
          </a:prstGeom>
        </p:spPr>
      </p:pic>
      <p:pic>
        <p:nvPicPr>
          <p:cNvPr id="12" name="Picture 11"/>
          <p:cNvPicPr>
            <a:picLocks noChangeAspect="1"/>
          </p:cNvPicPr>
          <p:nvPr/>
        </p:nvPicPr>
        <p:blipFill>
          <a:blip r:embed="rId7"/>
          <a:stretch>
            <a:fillRect/>
          </a:stretch>
        </p:blipFill>
        <p:spPr>
          <a:xfrm>
            <a:off x="827721" y="2660074"/>
            <a:ext cx="4029075" cy="2209800"/>
          </a:xfrm>
          <a:prstGeom prst="rect">
            <a:avLst/>
          </a:prstGeom>
        </p:spPr>
      </p:pic>
    </p:spTree>
    <p:extLst>
      <p:ext uri="{BB962C8B-B14F-4D97-AF65-F5344CB8AC3E}">
        <p14:creationId xmlns:p14="http://schemas.microsoft.com/office/powerpoint/2010/main" val="2798477279"/>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290" y="365125"/>
            <a:ext cx="9458633" cy="1325563"/>
          </a:xfrm>
        </p:spPr>
        <p:txBody>
          <a:bodyPr/>
          <a:lstStyle/>
          <a:p>
            <a:r>
              <a:rPr lang="es-419" b="1" dirty="0">
                <a:solidFill>
                  <a:srgbClr val="F57B24"/>
                </a:solidFill>
              </a:rPr>
              <a:t>Educando a otros que cuidan a sus niños</a:t>
            </a:r>
          </a:p>
        </p:txBody>
      </p:sp>
      <p:sp>
        <p:nvSpPr>
          <p:cNvPr id="3" name="Content Placeholder 2"/>
          <p:cNvSpPr>
            <a:spLocks noGrp="1"/>
          </p:cNvSpPr>
          <p:nvPr>
            <p:ph idx="1"/>
          </p:nvPr>
        </p:nvSpPr>
        <p:spPr>
          <a:xfrm>
            <a:off x="304801" y="1825625"/>
            <a:ext cx="7038974" cy="4351338"/>
          </a:xfrm>
        </p:spPr>
        <p:txBody>
          <a:bodyPr>
            <a:normAutofit fontScale="92500" lnSpcReduction="20000"/>
          </a:bodyPr>
          <a:lstStyle/>
          <a:p>
            <a:pPr marL="0" indent="0">
              <a:buNone/>
            </a:pPr>
            <a:r>
              <a:rPr lang="es-419" sz="3200" dirty="0"/>
              <a:t>Los padres pueden ayudar a sus familiares, personas que cuidan a sus niños mientras trabajan, o maestros a entender:</a:t>
            </a:r>
          </a:p>
          <a:p>
            <a:pPr marL="0" indent="0">
              <a:buNone/>
            </a:pPr>
            <a:endParaRPr lang="es-419" sz="800" dirty="0"/>
          </a:p>
          <a:p>
            <a:r>
              <a:rPr lang="es-419" sz="2400" dirty="0"/>
              <a:t>La necesidad de los niños de usar los dispositivos auditivos: audífonos, implantes cocleares, </a:t>
            </a:r>
            <a:r>
              <a:rPr lang="es-419" sz="2400" dirty="0" err="1"/>
              <a:t>BAHAs</a:t>
            </a:r>
            <a:r>
              <a:rPr lang="es-419" sz="2400" dirty="0"/>
              <a:t> – durante TODO EL DIA.</a:t>
            </a:r>
          </a:p>
          <a:p>
            <a:r>
              <a:rPr lang="es-419" sz="2400" dirty="0"/>
              <a:t>Enseñarles cómo poner o quitar apropiadamente los dispositivos auditivos.</a:t>
            </a:r>
          </a:p>
          <a:p>
            <a:r>
              <a:rPr lang="es-419" sz="2400" dirty="0"/>
              <a:t>Reparaciones básicas en caso los dispositivos auditivos no funcionen.</a:t>
            </a:r>
          </a:p>
          <a:p>
            <a:r>
              <a:rPr lang="es-419" sz="2400" dirty="0"/>
              <a:t>Limpieza y cuidado de los dispositivos auditivos.</a:t>
            </a:r>
          </a:p>
          <a:p>
            <a:endParaRPr lang="en-US" dirty="0"/>
          </a:p>
        </p:txBody>
      </p:sp>
      <p:pic>
        <p:nvPicPr>
          <p:cNvPr id="5" name="Picture 4"/>
          <p:cNvPicPr>
            <a:picLocks noChangeAspect="1"/>
          </p:cNvPicPr>
          <p:nvPr/>
        </p:nvPicPr>
        <p:blipFill>
          <a:blip r:embed="rId3"/>
          <a:stretch>
            <a:fillRect/>
          </a:stretch>
        </p:blipFill>
        <p:spPr>
          <a:xfrm>
            <a:off x="7343775" y="2221066"/>
            <a:ext cx="4728349" cy="35504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Content Placeholder 3">
            <a:extLst>
              <a:ext uri="{FF2B5EF4-FFF2-40B4-BE49-F238E27FC236}">
                <a16:creationId xmlns:a16="http://schemas.microsoft.com/office/drawing/2014/main" id="{6155A823-E1F0-4F1F-8F4D-8020E0BE33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74780" y="247559"/>
            <a:ext cx="1396586" cy="1328349"/>
          </a:xfrm>
          <a:prstGeom prst="rect">
            <a:avLst/>
          </a:prstGeom>
        </p:spPr>
      </p:pic>
    </p:spTree>
    <p:extLst>
      <p:ext uri="{BB962C8B-B14F-4D97-AF65-F5344CB8AC3E}">
        <p14:creationId xmlns:p14="http://schemas.microsoft.com/office/powerpoint/2010/main" val="3276130309"/>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1635" y="188921"/>
            <a:ext cx="9327573" cy="1325563"/>
          </a:xfrm>
        </p:spPr>
        <p:txBody>
          <a:bodyPr/>
          <a:lstStyle/>
          <a:p>
            <a:pPr algn="ctr"/>
            <a:r>
              <a:rPr lang="es-419" b="1" dirty="0">
                <a:solidFill>
                  <a:srgbClr val="F57B24"/>
                </a:solidFill>
              </a:rPr>
              <a:t>El tiempo de audición es valioso para el desarrollo del cerebro. </a:t>
            </a:r>
          </a:p>
        </p:txBody>
      </p:sp>
      <p:sp>
        <p:nvSpPr>
          <p:cNvPr id="3" name="Content Placeholder 2"/>
          <p:cNvSpPr>
            <a:spLocks noGrp="1"/>
          </p:cNvSpPr>
          <p:nvPr>
            <p:ph idx="1"/>
          </p:nvPr>
        </p:nvSpPr>
        <p:spPr>
          <a:xfrm>
            <a:off x="3829050" y="1825625"/>
            <a:ext cx="7762874" cy="4351338"/>
          </a:xfrm>
        </p:spPr>
        <p:txBody>
          <a:bodyPr>
            <a:normAutofit fontScale="92500" lnSpcReduction="20000"/>
          </a:bodyPr>
          <a:lstStyle/>
          <a:p>
            <a:r>
              <a:rPr lang="es-419" b="1" dirty="0">
                <a:solidFill>
                  <a:srgbClr val="C00000"/>
                </a:solidFill>
              </a:rPr>
              <a:t>El caso de Juanito</a:t>
            </a:r>
          </a:p>
          <a:p>
            <a:pPr marL="457200" lvl="1" indent="0">
              <a:buNone/>
            </a:pPr>
            <a:r>
              <a:rPr lang="es-419" dirty="0"/>
              <a:t>Si Juanito usa sus dispositivos de audición que le permiten acceso completo de audición durante 10 horas al día, va a obtener </a:t>
            </a:r>
            <a:r>
              <a:rPr lang="es-419" b="1" dirty="0"/>
              <a:t>3,650 horas de experiencia auditiva </a:t>
            </a:r>
            <a:r>
              <a:rPr lang="es-419" dirty="0"/>
              <a:t>en un año.</a:t>
            </a:r>
          </a:p>
          <a:p>
            <a:pPr marL="457200" lvl="1" indent="0">
              <a:buNone/>
            </a:pPr>
            <a:endParaRPr lang="es-419" dirty="0"/>
          </a:p>
          <a:p>
            <a:r>
              <a:rPr lang="es-419" b="1" dirty="0">
                <a:solidFill>
                  <a:srgbClr val="C00000"/>
                </a:solidFill>
              </a:rPr>
              <a:t>El caso de Luisito</a:t>
            </a:r>
          </a:p>
          <a:p>
            <a:pPr marL="457200" lvl="1" indent="0">
              <a:buNone/>
            </a:pPr>
            <a:r>
              <a:rPr lang="es-419" dirty="0"/>
              <a:t>Luisito usando sus dispositivos de audición durante 3 horas al día, va a obtener </a:t>
            </a:r>
            <a:r>
              <a:rPr lang="es-419" b="1" dirty="0"/>
              <a:t>1,095 horas de experiencia auditiva </a:t>
            </a:r>
            <a:r>
              <a:rPr lang="es-419" dirty="0"/>
              <a:t>en un año.</a:t>
            </a:r>
          </a:p>
          <a:p>
            <a:endParaRPr lang="es-419" dirty="0"/>
          </a:p>
          <a:p>
            <a:pPr marL="0" indent="0" algn="ctr">
              <a:buNone/>
            </a:pPr>
            <a:r>
              <a:rPr lang="es-419" b="1" dirty="0">
                <a:solidFill>
                  <a:srgbClr val="C00000"/>
                </a:solidFill>
              </a:rPr>
              <a:t>A Luisito le tomará alrededor de 3 años para obtener la experiencia auditiva que ha logrado </a:t>
            </a:r>
            <a:r>
              <a:rPr lang="en-US" b="1" dirty="0">
                <a:solidFill>
                  <a:srgbClr val="C00000"/>
                </a:solidFill>
              </a:rPr>
              <a:t>Juanito.</a:t>
            </a:r>
            <a:endParaRPr lang="en-US" dirty="0"/>
          </a:p>
          <a:p>
            <a:endParaRPr lang="en-US" dirty="0"/>
          </a:p>
        </p:txBody>
      </p:sp>
      <p:pic>
        <p:nvPicPr>
          <p:cNvPr id="4" name="Content Placeholder 3">
            <a:extLst>
              <a:ext uri="{FF2B5EF4-FFF2-40B4-BE49-F238E27FC236}">
                <a16:creationId xmlns:a16="http://schemas.microsoft.com/office/drawing/2014/main" id="{6155A823-E1F0-4F1F-8F4D-8020E0BE33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077" y="28576"/>
            <a:ext cx="1396586" cy="1328349"/>
          </a:xfrm>
          <a:prstGeom prst="rect">
            <a:avLst/>
          </a:prstGeom>
        </p:spPr>
      </p:pic>
      <p:pic>
        <p:nvPicPr>
          <p:cNvPr id="7" name="Picture 6"/>
          <p:cNvPicPr>
            <a:picLocks noChangeAspect="1"/>
          </p:cNvPicPr>
          <p:nvPr/>
        </p:nvPicPr>
        <p:blipFill>
          <a:blip r:embed="rId4"/>
          <a:stretch>
            <a:fillRect/>
          </a:stretch>
        </p:blipFill>
        <p:spPr>
          <a:xfrm>
            <a:off x="987370" y="1491862"/>
            <a:ext cx="2387576" cy="2241149"/>
          </a:xfrm>
          <a:prstGeom prst="rect">
            <a:avLst/>
          </a:prstGeom>
        </p:spPr>
      </p:pic>
      <p:pic>
        <p:nvPicPr>
          <p:cNvPr id="9" name="Picture 8"/>
          <p:cNvPicPr>
            <a:picLocks noChangeAspect="1"/>
          </p:cNvPicPr>
          <p:nvPr/>
        </p:nvPicPr>
        <p:blipFill>
          <a:blip r:embed="rId5"/>
          <a:stretch>
            <a:fillRect/>
          </a:stretch>
        </p:blipFill>
        <p:spPr>
          <a:xfrm>
            <a:off x="987370" y="4044152"/>
            <a:ext cx="2346782" cy="21328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90642135"/>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419" b="1" dirty="0">
                <a:solidFill>
                  <a:srgbClr val="F57B24"/>
                </a:solidFill>
              </a:rPr>
              <a:t>Las horas se SUMAN – niños pequeños y edad pre escolar.</a:t>
            </a:r>
          </a:p>
        </p:txBody>
      </p:sp>
      <p:sp>
        <p:nvSpPr>
          <p:cNvPr id="3" name="Content Placeholder 2"/>
          <p:cNvSpPr>
            <a:spLocks noGrp="1"/>
          </p:cNvSpPr>
          <p:nvPr>
            <p:ph idx="1"/>
          </p:nvPr>
        </p:nvSpPr>
        <p:spPr>
          <a:xfrm>
            <a:off x="432619" y="1825625"/>
            <a:ext cx="7557989" cy="4667250"/>
          </a:xfrm>
        </p:spPr>
        <p:txBody>
          <a:bodyPr>
            <a:noAutofit/>
          </a:bodyPr>
          <a:lstStyle/>
          <a:p>
            <a:r>
              <a:rPr lang="es-419" sz="3200" b="1" dirty="0">
                <a:solidFill>
                  <a:srgbClr val="C00000"/>
                </a:solidFill>
                <a:latin typeface="+mn-lt"/>
              </a:rPr>
              <a:t>El caso de Valentina:</a:t>
            </a:r>
          </a:p>
          <a:p>
            <a:pPr marL="457200" lvl="1" indent="0">
              <a:buNone/>
            </a:pPr>
            <a:r>
              <a:rPr lang="es-419" sz="2800" dirty="0">
                <a:latin typeface="+mn-lt"/>
              </a:rPr>
              <a:t>Valentina usa sus dispositivos auditivos durante 12 horas al día, que le permiten acceso completo a los sonidos que la rodean, esto significa que tendrá en un año - </a:t>
            </a:r>
            <a:r>
              <a:rPr lang="es-419" sz="2800" b="1" dirty="0">
                <a:latin typeface="+mn-lt"/>
              </a:rPr>
              <a:t>4,380 horas de experiencia auditiva en un año.</a:t>
            </a:r>
          </a:p>
          <a:p>
            <a:r>
              <a:rPr lang="es-419" sz="3200" b="1" dirty="0">
                <a:solidFill>
                  <a:srgbClr val="C00000"/>
                </a:solidFill>
                <a:latin typeface="+mn-lt"/>
              </a:rPr>
              <a:t>El caso de Olivia:</a:t>
            </a:r>
          </a:p>
          <a:p>
            <a:pPr marL="457200" lvl="1" indent="0">
              <a:buNone/>
            </a:pPr>
            <a:r>
              <a:rPr lang="es-419" sz="2800" dirty="0">
                <a:latin typeface="+mn-lt"/>
              </a:rPr>
              <a:t>Olivia usa sus audífonos solamente mientras está en la escuela (3 horas al día, 180 días, y no los usa durante el verano). Olivia tendrá solamente </a:t>
            </a:r>
            <a:r>
              <a:rPr lang="es-419" sz="2800" b="1" dirty="0">
                <a:latin typeface="+mn-lt"/>
              </a:rPr>
              <a:t>540</a:t>
            </a:r>
            <a:r>
              <a:rPr lang="es-419" sz="2800" dirty="0">
                <a:latin typeface="+mn-lt"/>
              </a:rPr>
              <a:t> horas de experiencia auditiva en un año.</a:t>
            </a:r>
          </a:p>
        </p:txBody>
      </p:sp>
      <p:pic>
        <p:nvPicPr>
          <p:cNvPr id="4" name="Content Placeholder 3">
            <a:extLst>
              <a:ext uri="{FF2B5EF4-FFF2-40B4-BE49-F238E27FC236}">
                <a16:creationId xmlns:a16="http://schemas.microsoft.com/office/drawing/2014/main" id="{6155A823-E1F0-4F1F-8F4D-8020E0BE33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2871" y="163513"/>
            <a:ext cx="1396586" cy="1328349"/>
          </a:xfrm>
          <a:prstGeom prst="rect">
            <a:avLst/>
          </a:prstGeom>
        </p:spPr>
      </p:pic>
      <p:pic>
        <p:nvPicPr>
          <p:cNvPr id="5" name="Picture 4"/>
          <p:cNvPicPr>
            <a:picLocks noChangeAspect="1"/>
          </p:cNvPicPr>
          <p:nvPr/>
        </p:nvPicPr>
        <p:blipFill>
          <a:blip r:embed="rId4"/>
          <a:stretch>
            <a:fillRect/>
          </a:stretch>
        </p:blipFill>
        <p:spPr>
          <a:xfrm>
            <a:off x="8598310" y="4247101"/>
            <a:ext cx="3181147" cy="2316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5"/>
          <a:stretch>
            <a:fillRect/>
          </a:stretch>
        </p:blipFill>
        <p:spPr>
          <a:xfrm>
            <a:off x="8558982" y="1903418"/>
            <a:ext cx="3260724" cy="21923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44412753"/>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529" y="-81659"/>
            <a:ext cx="10181303" cy="1325563"/>
          </a:xfrm>
        </p:spPr>
        <p:txBody>
          <a:bodyPr/>
          <a:lstStyle/>
          <a:p>
            <a:pPr algn="ctr"/>
            <a:r>
              <a:rPr lang="es-419" b="1" dirty="0">
                <a:solidFill>
                  <a:srgbClr val="F57B24"/>
                </a:solidFill>
              </a:rPr>
              <a:t>Aprendizaje Incidental</a:t>
            </a:r>
          </a:p>
        </p:txBody>
      </p:sp>
      <p:pic>
        <p:nvPicPr>
          <p:cNvPr id="5"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7327" y="216028"/>
            <a:ext cx="977793" cy="930018"/>
          </a:xfrm>
          <a:prstGeom prst="rect">
            <a:avLst/>
          </a:prstGeom>
        </p:spPr>
      </p:pic>
      <p:sp>
        <p:nvSpPr>
          <p:cNvPr id="6" name="Content Placeholder 5"/>
          <p:cNvSpPr>
            <a:spLocks noGrp="1"/>
          </p:cNvSpPr>
          <p:nvPr>
            <p:ph idx="1"/>
          </p:nvPr>
        </p:nvSpPr>
        <p:spPr>
          <a:xfrm>
            <a:off x="4744065" y="1825625"/>
            <a:ext cx="7128387" cy="4351338"/>
          </a:xfrm>
        </p:spPr>
        <p:txBody>
          <a:bodyPr>
            <a:normAutofit fontScale="92500"/>
          </a:bodyPr>
          <a:lstStyle/>
          <a:p>
            <a:r>
              <a:rPr lang="es-419" dirty="0"/>
              <a:t>Como niños, “recogemos” la mayoría del vocabulario y de las estructuras gramaticales al oírlas escuchar una y otra vez en nuestro ambiente/casa/hogar.</a:t>
            </a:r>
          </a:p>
          <a:p>
            <a:pPr marL="0" indent="0">
              <a:buNone/>
            </a:pPr>
            <a:endParaRPr lang="es-419" dirty="0"/>
          </a:p>
          <a:p>
            <a:r>
              <a:rPr lang="es-419" dirty="0"/>
              <a:t>Al asegurarse que los niños están usando sus dispositivos de amplificación DURANTE TODAS LAS HORAS QUE ESTAN DESPIERTOS aumentan sus oportunidades de aprender a través de las experiencias diarias – aprendizaje incidental. </a:t>
            </a:r>
          </a:p>
          <a:p>
            <a:endParaRPr lang="en-US" dirty="0"/>
          </a:p>
        </p:txBody>
      </p:sp>
      <p:pic>
        <p:nvPicPr>
          <p:cNvPr id="7" name="Content Placeholder 3"/>
          <p:cNvPicPr>
            <a:picLocks noChangeAspect="1"/>
          </p:cNvPicPr>
          <p:nvPr/>
        </p:nvPicPr>
        <p:blipFill>
          <a:blip r:embed="rId4"/>
          <a:stretch>
            <a:fillRect/>
          </a:stretch>
        </p:blipFill>
        <p:spPr>
          <a:xfrm>
            <a:off x="271602" y="1243904"/>
            <a:ext cx="4305371" cy="25513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5"/>
          <a:stretch>
            <a:fillRect/>
          </a:stretch>
        </p:blipFill>
        <p:spPr>
          <a:xfrm>
            <a:off x="218768" y="4006658"/>
            <a:ext cx="4305372" cy="26854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17316472"/>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419" b="1" dirty="0">
                <a:solidFill>
                  <a:srgbClr val="F57B24"/>
                </a:solidFill>
              </a:rPr>
              <a:t>Establecer un buen ambiente de sonido</a:t>
            </a:r>
          </a:p>
        </p:txBody>
      </p:sp>
      <p:sp>
        <p:nvSpPr>
          <p:cNvPr id="3" name="Content Placeholder 2"/>
          <p:cNvSpPr>
            <a:spLocks noGrp="1"/>
          </p:cNvSpPr>
          <p:nvPr>
            <p:ph idx="1"/>
          </p:nvPr>
        </p:nvSpPr>
        <p:spPr>
          <a:xfrm>
            <a:off x="452284" y="1825625"/>
            <a:ext cx="11420168" cy="4351338"/>
          </a:xfrm>
        </p:spPr>
        <p:txBody>
          <a:bodyPr>
            <a:normAutofit/>
          </a:bodyPr>
          <a:lstStyle/>
          <a:p>
            <a:pPr marL="0" indent="0">
              <a:buNone/>
            </a:pPr>
            <a:r>
              <a:rPr lang="es-419" sz="4000" dirty="0"/>
              <a:t>En la casa, en la escuela, mientras juega, este pendiente de:</a:t>
            </a:r>
          </a:p>
          <a:p>
            <a:pPr marL="0" indent="0" algn="ctr">
              <a:buNone/>
            </a:pPr>
            <a:r>
              <a:rPr lang="es-419" sz="4400" dirty="0"/>
              <a:t>La distancia</a:t>
            </a:r>
          </a:p>
          <a:p>
            <a:pPr marL="0" indent="0" algn="ctr">
              <a:buNone/>
            </a:pPr>
            <a:r>
              <a:rPr lang="es-419" sz="4400" dirty="0"/>
              <a:t>Ruido de fondo</a:t>
            </a:r>
          </a:p>
          <a:p>
            <a:pPr marL="0" indent="0" algn="ctr">
              <a:buNone/>
            </a:pPr>
            <a:r>
              <a:rPr lang="es-419" sz="4400" dirty="0"/>
              <a:t>Eco o reverberación </a:t>
            </a:r>
          </a:p>
          <a:p>
            <a:pPr marL="457200" lvl="1" indent="0">
              <a:buNone/>
            </a:pPr>
            <a:endParaRPr lang="en-US" dirty="0"/>
          </a:p>
        </p:txBody>
      </p:sp>
      <p:pic>
        <p:nvPicPr>
          <p:cNvPr id="5"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6129" y="4983551"/>
            <a:ext cx="1396586" cy="1328349"/>
          </a:xfrm>
          <a:prstGeom prst="rect">
            <a:avLst/>
          </a:prstGeom>
        </p:spPr>
      </p:pic>
    </p:spTree>
    <p:extLst>
      <p:ext uri="{BB962C8B-B14F-4D97-AF65-F5344CB8AC3E}">
        <p14:creationId xmlns:p14="http://schemas.microsoft.com/office/powerpoint/2010/main" val="2066807015"/>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419" b="1" dirty="0">
                <a:solidFill>
                  <a:srgbClr val="F57B24"/>
                </a:solidFill>
              </a:rPr>
              <a:t>Distancia de la fuente del sonido</a:t>
            </a:r>
            <a:r>
              <a:rPr lang="en-US" dirty="0"/>
              <a:t/>
            </a:r>
            <a:br>
              <a:rPr lang="en-US" dirty="0"/>
            </a:br>
            <a:endParaRPr lang="en-US" dirty="0"/>
          </a:p>
        </p:txBody>
      </p:sp>
      <p:sp>
        <p:nvSpPr>
          <p:cNvPr id="3" name="Content Placeholder 2"/>
          <p:cNvSpPr>
            <a:spLocks noGrp="1"/>
          </p:cNvSpPr>
          <p:nvPr>
            <p:ph idx="1"/>
          </p:nvPr>
        </p:nvSpPr>
        <p:spPr>
          <a:xfrm>
            <a:off x="5019368" y="1825625"/>
            <a:ext cx="6920854" cy="4351338"/>
          </a:xfrm>
        </p:spPr>
        <p:txBody>
          <a:bodyPr>
            <a:normAutofit fontScale="92500" lnSpcReduction="10000"/>
          </a:bodyPr>
          <a:lstStyle/>
          <a:p>
            <a:pPr lvl="1"/>
            <a:r>
              <a:rPr lang="es-419" sz="3000" dirty="0">
                <a:latin typeface="Gill Sans MT" panose="020B0502020104020203" pitchFamily="34" charset="0"/>
              </a:rPr>
              <a:t>Manténgase cerca de los niños mientras se están comunicando (es mas fácil con los bebés).</a:t>
            </a:r>
          </a:p>
          <a:p>
            <a:pPr lvl="2"/>
            <a:r>
              <a:rPr lang="es-419" sz="2600" dirty="0">
                <a:latin typeface="Gill Sans MT" panose="020B0502020104020203" pitchFamily="34" charset="0"/>
              </a:rPr>
              <a:t>La regla de 6 dB</a:t>
            </a:r>
            <a:r>
              <a:rPr lang="es-419" sz="2600" dirty="0">
                <a:latin typeface="Gill Sans MT" panose="020B0502020104020203" pitchFamily="34" charset="0"/>
                <a:sym typeface="Wingdings" panose="05000000000000000000" pitchFamily="2" charset="2"/>
              </a:rPr>
              <a:t> cada vez que corta la distancia por mitad, hay un aumento de 6 dB en el volumen que le llega al niño.</a:t>
            </a:r>
            <a:endParaRPr lang="es-419" sz="2600" dirty="0">
              <a:latin typeface="Gill Sans MT" panose="020B0502020104020203" pitchFamily="34" charset="0"/>
            </a:endParaRPr>
          </a:p>
          <a:p>
            <a:pPr lvl="1"/>
            <a:r>
              <a:rPr lang="es-419" sz="3000" dirty="0">
                <a:latin typeface="Gill Sans MT" panose="020B0502020104020203" pitchFamily="34" charset="0"/>
              </a:rPr>
              <a:t>Siéntese junto al niño durante los tiempos de comida</a:t>
            </a:r>
          </a:p>
          <a:p>
            <a:pPr lvl="1"/>
            <a:r>
              <a:rPr lang="es-419" sz="3000" dirty="0">
                <a:latin typeface="Gill Sans MT" panose="020B0502020104020203" pitchFamily="34" charset="0"/>
              </a:rPr>
              <a:t>Compartan libros mientras se sientan juntos.</a:t>
            </a:r>
          </a:p>
          <a:p>
            <a:pPr lvl="1"/>
            <a:r>
              <a:rPr lang="es-419" sz="3000" dirty="0">
                <a:latin typeface="Gill Sans MT" panose="020B0502020104020203" pitchFamily="34" charset="0"/>
              </a:rPr>
              <a:t>Bajen al nivel del niño para hablar y jugar con ellos.</a:t>
            </a:r>
            <a:endParaRPr lang="en-US" sz="2200" dirty="0">
              <a:latin typeface="Gill Sans MT" panose="020B0502020104020203" pitchFamily="34" charset="0"/>
            </a:endParaRPr>
          </a:p>
          <a:p>
            <a:endParaRPr lang="en-US" dirty="0"/>
          </a:p>
        </p:txBody>
      </p:sp>
      <p:pic>
        <p:nvPicPr>
          <p:cNvPr id="4" name="Picture 3"/>
          <p:cNvPicPr>
            <a:picLocks noChangeAspect="1"/>
          </p:cNvPicPr>
          <p:nvPr/>
        </p:nvPicPr>
        <p:blipFill>
          <a:blip r:embed="rId3"/>
          <a:stretch>
            <a:fillRect/>
          </a:stretch>
        </p:blipFill>
        <p:spPr>
          <a:xfrm>
            <a:off x="251778" y="1183881"/>
            <a:ext cx="4497202" cy="23441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8979" y="230188"/>
            <a:ext cx="1396586" cy="1328349"/>
          </a:xfrm>
          <a:prstGeom prst="rect">
            <a:avLst/>
          </a:prstGeom>
        </p:spPr>
      </p:pic>
      <p:pic>
        <p:nvPicPr>
          <p:cNvPr id="6" name="Picture 5"/>
          <p:cNvPicPr>
            <a:picLocks noChangeAspect="1"/>
          </p:cNvPicPr>
          <p:nvPr/>
        </p:nvPicPr>
        <p:blipFill>
          <a:blip r:embed="rId5"/>
          <a:stretch>
            <a:fillRect/>
          </a:stretch>
        </p:blipFill>
        <p:spPr>
          <a:xfrm>
            <a:off x="251778" y="3773831"/>
            <a:ext cx="4531616" cy="26814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59275668"/>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147" y="65242"/>
            <a:ext cx="10658475" cy="1325563"/>
          </a:xfrm>
        </p:spPr>
        <p:txBody>
          <a:bodyPr/>
          <a:lstStyle/>
          <a:p>
            <a:r>
              <a:rPr lang="es-419" b="1" dirty="0">
                <a:solidFill>
                  <a:srgbClr val="F57B24"/>
                </a:solidFill>
              </a:rPr>
              <a:t>Ruido de fondo</a:t>
            </a:r>
          </a:p>
        </p:txBody>
      </p:sp>
      <p:sp>
        <p:nvSpPr>
          <p:cNvPr id="3" name="Content Placeholder 2"/>
          <p:cNvSpPr>
            <a:spLocks noGrp="1"/>
          </p:cNvSpPr>
          <p:nvPr>
            <p:ph idx="1"/>
          </p:nvPr>
        </p:nvSpPr>
        <p:spPr>
          <a:xfrm>
            <a:off x="88491" y="1160618"/>
            <a:ext cx="9045678" cy="2195513"/>
          </a:xfrm>
        </p:spPr>
        <p:txBody>
          <a:bodyPr>
            <a:normAutofit/>
          </a:bodyPr>
          <a:lstStyle/>
          <a:p>
            <a:pPr lvl="1"/>
            <a:r>
              <a:rPr lang="es-419" dirty="0"/>
              <a:t>En lo posible, elimine los sonidos alrededor de la casa que puedan competir con su voz, dispositivos como: la TV, el radio, los ventiladores, etc.</a:t>
            </a:r>
          </a:p>
          <a:p>
            <a:pPr lvl="1"/>
            <a:r>
              <a:rPr lang="es-419" dirty="0"/>
              <a:t>Hable con su audióloga acerca de un sistema FM personal para lugares muy ruidosos (incluyendo en la casa).</a:t>
            </a:r>
          </a:p>
        </p:txBody>
      </p:sp>
      <p:pic>
        <p:nvPicPr>
          <p:cNvPr id="5"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2329" y="114688"/>
            <a:ext cx="1396586" cy="1328349"/>
          </a:xfrm>
          <a:prstGeom prst="rect">
            <a:avLst/>
          </a:prstGeom>
        </p:spPr>
      </p:pic>
      <p:pic>
        <p:nvPicPr>
          <p:cNvPr id="9" name="Picture 8"/>
          <p:cNvPicPr>
            <a:picLocks noChangeAspect="1"/>
          </p:cNvPicPr>
          <p:nvPr/>
        </p:nvPicPr>
        <p:blipFill>
          <a:blip r:embed="rId4"/>
          <a:stretch>
            <a:fillRect/>
          </a:stretch>
        </p:blipFill>
        <p:spPr>
          <a:xfrm>
            <a:off x="743778" y="3485536"/>
            <a:ext cx="5511780" cy="32089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5"/>
          <a:stretch>
            <a:fillRect/>
          </a:stretch>
        </p:blipFill>
        <p:spPr>
          <a:xfrm>
            <a:off x="6999337" y="3178175"/>
            <a:ext cx="4505325" cy="331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49596275"/>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419" sz="4800" b="1" dirty="0">
                <a:solidFill>
                  <a:schemeClr val="accent2"/>
                </a:solidFill>
              </a:rPr>
              <a:t>Objetivos de aprendizaje</a:t>
            </a:r>
          </a:p>
        </p:txBody>
      </p:sp>
      <p:sp>
        <p:nvSpPr>
          <p:cNvPr id="3" name="Content Placeholder 2"/>
          <p:cNvSpPr>
            <a:spLocks noGrp="1"/>
          </p:cNvSpPr>
          <p:nvPr>
            <p:ph idx="1"/>
          </p:nvPr>
        </p:nvSpPr>
        <p:spPr>
          <a:xfrm>
            <a:off x="803787" y="1253331"/>
            <a:ext cx="10515600" cy="4351338"/>
          </a:xfrm>
        </p:spPr>
        <p:txBody>
          <a:bodyPr>
            <a:normAutofit lnSpcReduction="10000"/>
          </a:bodyPr>
          <a:lstStyle/>
          <a:p>
            <a:endParaRPr lang="en-US" dirty="0"/>
          </a:p>
          <a:p>
            <a:pPr marL="0" indent="0">
              <a:lnSpc>
                <a:spcPct val="100000"/>
              </a:lnSpc>
              <a:buNone/>
            </a:pPr>
            <a:endParaRPr lang="en-US" dirty="0"/>
          </a:p>
          <a:p>
            <a:pPr marL="514350" lvl="0" indent="-514350">
              <a:lnSpc>
                <a:spcPct val="100000"/>
              </a:lnSpc>
              <a:buFont typeface="+mj-lt"/>
              <a:buAutoNum type="arabicPeriod"/>
            </a:pPr>
            <a:r>
              <a:rPr lang="es-419" dirty="0"/>
              <a:t>Aprenderán acerca del sistema auditivo y de las diferentes formas de mantener la vía auditiva siempre abierta.</a:t>
            </a:r>
          </a:p>
          <a:p>
            <a:pPr marL="514350" lvl="0" indent="-514350">
              <a:lnSpc>
                <a:spcPct val="100000"/>
              </a:lnSpc>
              <a:buFont typeface="+mj-lt"/>
              <a:buAutoNum type="arabicPeriod"/>
            </a:pPr>
            <a:r>
              <a:rPr lang="es-419" dirty="0"/>
              <a:t>Establecerán un ambiente rico en experiencias auditivas en la casa, y establecer metas dentro de sus actividades cotidianas.</a:t>
            </a:r>
          </a:p>
          <a:p>
            <a:pPr marL="514350" lvl="0" indent="-514350">
              <a:lnSpc>
                <a:spcPct val="100000"/>
              </a:lnSpc>
              <a:buFont typeface="+mj-lt"/>
              <a:buAutoNum type="arabicPeriod"/>
            </a:pPr>
            <a:r>
              <a:rPr lang="es-419" dirty="0"/>
              <a:t>Entenderán la importancia de los estímulos sonoros y la jerarquía del desarrollo de las habilidades auditivas.</a:t>
            </a:r>
          </a:p>
          <a:p>
            <a:endParaRPr lang="en-US" dirty="0"/>
          </a:p>
        </p:txBody>
      </p:sp>
      <p:pic>
        <p:nvPicPr>
          <p:cNvPr id="4" name="Content Placeholder 3">
            <a:extLst>
              <a:ext uri="{FF2B5EF4-FFF2-40B4-BE49-F238E27FC236}">
                <a16:creationId xmlns:a16="http://schemas.microsoft.com/office/drawing/2014/main" id="{6155A823-E1F0-4F1F-8F4D-8020E0BE33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57214" y="362339"/>
            <a:ext cx="1396586" cy="1328349"/>
          </a:xfrm>
          <a:prstGeom prst="rect">
            <a:avLst/>
          </a:prstGeom>
        </p:spPr>
      </p:pic>
      <p:pic>
        <p:nvPicPr>
          <p:cNvPr id="5" name="Picture 4">
            <a:extLst>
              <a:ext uri="{FF2B5EF4-FFF2-40B4-BE49-F238E27FC236}">
                <a16:creationId xmlns:a16="http://schemas.microsoft.com/office/drawing/2014/main" id="{16606D17-3528-478E-A372-2C7FB10B0018}"/>
              </a:ext>
            </a:extLst>
          </p:cNvPr>
          <p:cNvPicPr>
            <a:picLocks noChangeAspect="1"/>
          </p:cNvPicPr>
          <p:nvPr/>
        </p:nvPicPr>
        <p:blipFill>
          <a:blip r:embed="rId4"/>
          <a:stretch>
            <a:fillRect/>
          </a:stretch>
        </p:blipFill>
        <p:spPr>
          <a:xfrm>
            <a:off x="10384252" y="6176963"/>
            <a:ext cx="1581496" cy="420176"/>
          </a:xfrm>
          <a:prstGeom prst="rect">
            <a:avLst/>
          </a:prstGeom>
        </p:spPr>
      </p:pic>
    </p:spTree>
    <p:extLst>
      <p:ext uri="{BB962C8B-B14F-4D97-AF65-F5344CB8AC3E}">
        <p14:creationId xmlns:p14="http://schemas.microsoft.com/office/powerpoint/2010/main" val="2168135153"/>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419" b="1" dirty="0">
                <a:solidFill>
                  <a:srgbClr val="F57B24"/>
                </a:solidFill>
              </a:rPr>
              <a:t>Reverberación o eco de fondo</a:t>
            </a:r>
            <a:r>
              <a:rPr lang="en-US" dirty="0"/>
              <a:t/>
            </a:r>
            <a:br>
              <a:rPr lang="en-US" dirty="0"/>
            </a:br>
            <a:endParaRPr lang="en-US" dirty="0"/>
          </a:p>
        </p:txBody>
      </p:sp>
      <p:sp>
        <p:nvSpPr>
          <p:cNvPr id="3" name="Content Placeholder 2"/>
          <p:cNvSpPr>
            <a:spLocks noGrp="1"/>
          </p:cNvSpPr>
          <p:nvPr>
            <p:ph idx="1"/>
          </p:nvPr>
        </p:nvSpPr>
        <p:spPr>
          <a:xfrm>
            <a:off x="142876" y="1569524"/>
            <a:ext cx="6784394" cy="4727575"/>
          </a:xfrm>
        </p:spPr>
        <p:txBody>
          <a:bodyPr>
            <a:normAutofit fontScale="92500" lnSpcReduction="20000"/>
          </a:bodyPr>
          <a:lstStyle/>
          <a:p>
            <a:pPr lvl="1"/>
            <a:endParaRPr lang="en-US" sz="3000" dirty="0"/>
          </a:p>
          <a:p>
            <a:pPr lvl="1"/>
            <a:r>
              <a:rPr lang="es-419" sz="3000" dirty="0"/>
              <a:t>Usualmente es un problema mas grande en áreas grandes cerradas (cafetería, gimnasio, iglesia, aeropuerto)</a:t>
            </a:r>
          </a:p>
          <a:p>
            <a:pPr lvl="1"/>
            <a:r>
              <a:rPr lang="es-419" sz="3000" dirty="0"/>
              <a:t>Cuartos grandes y abiertos</a:t>
            </a:r>
          </a:p>
          <a:p>
            <a:pPr lvl="1"/>
            <a:endParaRPr lang="es-419" sz="3000" dirty="0"/>
          </a:p>
          <a:p>
            <a:pPr lvl="1"/>
            <a:r>
              <a:rPr lang="es-419" sz="3000" dirty="0"/>
              <a:t>Las carpetas son mejores para evitar el eco que los pisos de madera o duros</a:t>
            </a:r>
          </a:p>
          <a:p>
            <a:pPr lvl="1"/>
            <a:endParaRPr lang="es-419" sz="3000" dirty="0"/>
          </a:p>
          <a:p>
            <a:pPr lvl="1"/>
            <a:r>
              <a:rPr lang="es-419" sz="3000" dirty="0"/>
              <a:t>Las cortinas son mejores que las ventanas solas o las persianas</a:t>
            </a:r>
          </a:p>
        </p:txBody>
      </p:sp>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1329" y="362338"/>
            <a:ext cx="1396586" cy="1328349"/>
          </a:xfrm>
          <a:prstGeom prst="rect">
            <a:avLst/>
          </a:prstGeom>
        </p:spPr>
      </p:pic>
      <p:pic>
        <p:nvPicPr>
          <p:cNvPr id="6" name="Picture 5"/>
          <p:cNvPicPr>
            <a:picLocks noChangeAspect="1"/>
          </p:cNvPicPr>
          <p:nvPr/>
        </p:nvPicPr>
        <p:blipFill>
          <a:blip r:embed="rId4"/>
          <a:stretch>
            <a:fillRect/>
          </a:stretch>
        </p:blipFill>
        <p:spPr>
          <a:xfrm>
            <a:off x="6873192" y="2300105"/>
            <a:ext cx="5093714" cy="40481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37577977"/>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916" y="276635"/>
            <a:ext cx="10515600" cy="1325563"/>
          </a:xfrm>
        </p:spPr>
        <p:txBody>
          <a:bodyPr/>
          <a:lstStyle/>
          <a:p>
            <a:r>
              <a:rPr lang="es-419" b="1" dirty="0">
                <a:solidFill>
                  <a:srgbClr val="F57B24"/>
                </a:solidFill>
              </a:rPr>
              <a:t>¿Qué habilidad se desarrollan primero?</a:t>
            </a:r>
          </a:p>
        </p:txBody>
      </p:sp>
      <p:sp>
        <p:nvSpPr>
          <p:cNvPr id="3" name="Content Placeholder 2"/>
          <p:cNvSpPr>
            <a:spLocks noGrp="1"/>
          </p:cNvSpPr>
          <p:nvPr>
            <p:ph idx="1"/>
          </p:nvPr>
        </p:nvSpPr>
        <p:spPr>
          <a:xfrm>
            <a:off x="187037" y="1825625"/>
            <a:ext cx="6150702" cy="4886902"/>
          </a:xfrm>
        </p:spPr>
        <p:txBody>
          <a:bodyPr>
            <a:normAutofit/>
          </a:bodyPr>
          <a:lstStyle/>
          <a:p>
            <a:r>
              <a:rPr lang="es-419" sz="2400" dirty="0">
                <a:latin typeface="Gill Sans MT" panose="020B0502020104020203" pitchFamily="34" charset="0"/>
              </a:rPr>
              <a:t>Aprenda la jerarquía de las habilidades auditivas que usan sus proveedores de servicios. </a:t>
            </a:r>
          </a:p>
          <a:p>
            <a:r>
              <a:rPr lang="es-419" sz="2400" dirty="0">
                <a:latin typeface="Gill Sans MT" panose="020B0502020104020203" pitchFamily="34" charset="0"/>
              </a:rPr>
              <a:t>Los padres tendrán que presentar estos materiales a sus terapistas de lenguaje o proveedores de intervención temprana si no han tenido entrenamiento especializado. </a:t>
            </a:r>
          </a:p>
          <a:p>
            <a:r>
              <a:rPr lang="es-419" sz="2400" dirty="0">
                <a:latin typeface="Gill Sans MT" panose="020B0502020104020203" pitchFamily="34" charset="0"/>
              </a:rPr>
              <a:t>Conocer el orden en el que aparecen las habilidades auditivas </a:t>
            </a:r>
            <a:r>
              <a:rPr lang="es-419" sz="2400">
                <a:latin typeface="Gill Sans MT" panose="020B0502020104020203" pitchFamily="34" charset="0"/>
              </a:rPr>
              <a:t>les ayudará </a:t>
            </a:r>
            <a:r>
              <a:rPr lang="es-419" sz="2400" dirty="0">
                <a:latin typeface="Gill Sans MT" panose="020B0502020104020203" pitchFamily="34" charset="0"/>
              </a:rPr>
              <a:t>a los padres a enfocar sus esfuerzos y expectativas en las áreas apropiadas.</a:t>
            </a:r>
          </a:p>
        </p:txBody>
      </p:sp>
      <p:pic>
        <p:nvPicPr>
          <p:cNvPr id="5" name="Picture 4"/>
          <p:cNvPicPr>
            <a:picLocks noChangeAspect="1"/>
          </p:cNvPicPr>
          <p:nvPr/>
        </p:nvPicPr>
        <p:blipFill>
          <a:blip r:embed="rId3"/>
          <a:stretch>
            <a:fillRect/>
          </a:stretch>
        </p:blipFill>
        <p:spPr>
          <a:xfrm>
            <a:off x="6789897" y="1939159"/>
            <a:ext cx="4730590" cy="3859432"/>
          </a:xfrm>
          <a:prstGeom prst="rect">
            <a:avLst/>
          </a:prstGeom>
        </p:spPr>
      </p:pic>
      <p:pic>
        <p:nvPicPr>
          <p:cNvPr id="6"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81329" y="362338"/>
            <a:ext cx="1396586" cy="1328349"/>
          </a:xfrm>
          <a:prstGeom prst="rect">
            <a:avLst/>
          </a:prstGeom>
        </p:spPr>
      </p:pic>
    </p:spTree>
    <p:extLst>
      <p:ext uri="{BB962C8B-B14F-4D97-AF65-F5344CB8AC3E}">
        <p14:creationId xmlns:p14="http://schemas.microsoft.com/office/powerpoint/2010/main" val="2950846012"/>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419" b="1" dirty="0">
                <a:solidFill>
                  <a:srgbClr val="F57B24"/>
                </a:solidFill>
              </a:rPr>
              <a:t>Jerarquía de las habilidades auditivas</a:t>
            </a:r>
          </a:p>
        </p:txBody>
      </p:sp>
      <p:sp>
        <p:nvSpPr>
          <p:cNvPr id="3" name="Content Placeholder 2"/>
          <p:cNvSpPr>
            <a:spLocks noGrp="1"/>
          </p:cNvSpPr>
          <p:nvPr>
            <p:ph idx="1"/>
          </p:nvPr>
        </p:nvSpPr>
        <p:spPr>
          <a:xfrm>
            <a:off x="687594" y="1690688"/>
            <a:ext cx="6030191" cy="3766272"/>
          </a:xfrm>
        </p:spPr>
        <p:txBody>
          <a:bodyPr/>
          <a:lstStyle/>
          <a:p>
            <a:r>
              <a:rPr lang="es-419" dirty="0"/>
              <a:t>Guía de aprendizaje auditivo</a:t>
            </a:r>
          </a:p>
          <a:p>
            <a:r>
              <a:rPr lang="es-419" dirty="0"/>
              <a:t>Lista de las habilidades auditivas</a:t>
            </a:r>
          </a:p>
          <a:p>
            <a:r>
              <a:rPr lang="es-419" dirty="0"/>
              <a:t>Escalas integradas del desarrollo</a:t>
            </a:r>
          </a:p>
          <a:p>
            <a:r>
              <a:rPr lang="es-419" dirty="0"/>
              <a:t>Cottage </a:t>
            </a:r>
            <a:r>
              <a:rPr lang="es-419" dirty="0" err="1"/>
              <a:t>Acquisition</a:t>
            </a:r>
            <a:r>
              <a:rPr lang="es-419" dirty="0"/>
              <a:t> </a:t>
            </a:r>
            <a:r>
              <a:rPr lang="es-419" dirty="0" err="1"/>
              <a:t>Scales</a:t>
            </a:r>
            <a:r>
              <a:rPr lang="es-419" dirty="0"/>
              <a:t> </a:t>
            </a:r>
            <a:r>
              <a:rPr lang="es-419" dirty="0" err="1"/>
              <a:t>for</a:t>
            </a:r>
            <a:r>
              <a:rPr lang="es-419" dirty="0"/>
              <a:t> </a:t>
            </a:r>
            <a:r>
              <a:rPr lang="es-419" dirty="0" err="1"/>
              <a:t>Listening</a:t>
            </a:r>
            <a:r>
              <a:rPr lang="es-419" dirty="0"/>
              <a:t> and </a:t>
            </a:r>
            <a:r>
              <a:rPr lang="es-419" dirty="0" err="1"/>
              <a:t>Spoken</a:t>
            </a:r>
            <a:r>
              <a:rPr lang="es-419" dirty="0"/>
              <a:t> </a:t>
            </a:r>
            <a:r>
              <a:rPr lang="es-419" dirty="0" err="1"/>
              <a:t>Language</a:t>
            </a:r>
            <a:endParaRPr lang="es-419" dirty="0"/>
          </a:p>
          <a:p>
            <a:endParaRPr lang="es-419" dirty="0"/>
          </a:p>
          <a:p>
            <a:pPr marL="0" indent="0">
              <a:buNone/>
            </a:pPr>
            <a:r>
              <a:rPr lang="es-419" dirty="0"/>
              <a:t>*Ver los manuales</a:t>
            </a:r>
          </a:p>
          <a:p>
            <a:endParaRPr lang="en-US" dirty="0"/>
          </a:p>
        </p:txBody>
      </p:sp>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1329" y="362338"/>
            <a:ext cx="1396586" cy="1328349"/>
          </a:xfrm>
          <a:prstGeom prst="rect">
            <a:avLst/>
          </a:prstGeom>
        </p:spPr>
      </p:pic>
      <p:pic>
        <p:nvPicPr>
          <p:cNvPr id="7" name="Picture 6"/>
          <p:cNvPicPr>
            <a:picLocks noChangeAspect="1"/>
          </p:cNvPicPr>
          <p:nvPr/>
        </p:nvPicPr>
        <p:blipFill>
          <a:blip r:embed="rId4"/>
          <a:stretch>
            <a:fillRect/>
          </a:stretch>
        </p:blipFill>
        <p:spPr>
          <a:xfrm>
            <a:off x="883799" y="5627753"/>
            <a:ext cx="7114743" cy="1066280"/>
          </a:xfrm>
          <a:prstGeom prst="rect">
            <a:avLst/>
          </a:prstGeom>
        </p:spPr>
      </p:pic>
      <p:pic>
        <p:nvPicPr>
          <p:cNvPr id="7170" name="Picture 2" descr="Image result for Cottage Acquisition Scales for Listening and Spoken Language spanish">
            <a:extLst>
              <a:ext uri="{FF2B5EF4-FFF2-40B4-BE49-F238E27FC236}">
                <a16:creationId xmlns:a16="http://schemas.microsoft.com/office/drawing/2014/main" id="{083A63A7-CAD7-4EBD-81F2-BCE2CDE77F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6207" y="1674311"/>
            <a:ext cx="3795916" cy="4058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7563303"/>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301841" y="365125"/>
            <a:ext cx="10002643" cy="1325563"/>
          </a:xfrm>
        </p:spPr>
        <p:txBody>
          <a:bodyPr>
            <a:normAutofit fontScale="90000"/>
          </a:bodyPr>
          <a:lstStyle/>
          <a:p>
            <a:pPr algn="ctr"/>
            <a:r>
              <a:rPr lang="es-ES" dirty="0"/>
              <a:t>Jerarquía o etapas del desarrollo auditivo</a:t>
            </a:r>
            <a:br>
              <a:rPr lang="es-ES" dirty="0"/>
            </a:br>
            <a:r>
              <a:rPr lang="es-ES" sz="3200" b="1" dirty="0"/>
              <a:t>“Aprender a escuchar es un proceso”</a:t>
            </a:r>
            <a:endParaRPr lang="es-ES" b="1" dirty="0"/>
          </a:p>
        </p:txBody>
      </p:sp>
      <p:pic>
        <p:nvPicPr>
          <p:cNvPr id="16" name="Content Placeholder 13"/>
          <p:cNvPicPr>
            <a:picLocks noChangeAspect="1"/>
          </p:cNvPicPr>
          <p:nvPr/>
        </p:nvPicPr>
        <p:blipFill>
          <a:blip r:embed="rId3">
            <a:extLst>
              <a:ext uri="{BEBA8EAE-BF5A-486C-A8C5-ECC9F3942E4B}">
                <a14:imgProps xmlns:a14="http://schemas.microsoft.com/office/drawing/2010/main">
                  <a14:imgLayer r:embed="rId4">
                    <a14:imgEffect>
                      <a14:backgroundRemoval t="584" b="99222" l="0" r="100000"/>
                    </a14:imgEffect>
                  </a14:imgLayer>
                </a14:imgProps>
              </a:ext>
              <a:ext uri="{28A0092B-C50C-407E-A947-70E740481C1C}">
                <a14:useLocalDpi xmlns:a14="http://schemas.microsoft.com/office/drawing/2010/main" val="0"/>
              </a:ext>
            </a:extLst>
          </a:blip>
          <a:stretch>
            <a:fillRect/>
          </a:stretch>
        </p:blipFill>
        <p:spPr>
          <a:xfrm rot="283761" flipH="1">
            <a:off x="10460660" y="338405"/>
            <a:ext cx="1336076" cy="137900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88949" y="1962142"/>
            <a:ext cx="4415536" cy="4053884"/>
          </a:xfrm>
          <a:prstGeom prst="rect">
            <a:avLst/>
          </a:prstGeom>
        </p:spPr>
      </p:pic>
      <p:sp>
        <p:nvSpPr>
          <p:cNvPr id="13" name="Rectangle 12"/>
          <p:cNvSpPr/>
          <p:nvPr/>
        </p:nvSpPr>
        <p:spPr>
          <a:xfrm>
            <a:off x="1062201" y="2462444"/>
            <a:ext cx="4841449" cy="2800767"/>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r>
              <a:rPr lang="es-ES" sz="4400" kern="0" dirty="0">
                <a:ln/>
                <a:solidFill>
                  <a:srgbClr val="00A89E"/>
                </a:solidFill>
                <a:latin typeface="Avenir Medium"/>
                <a:cs typeface="Arial"/>
                <a:sym typeface="Arial"/>
              </a:rPr>
              <a:t>4) Comprensión</a:t>
            </a:r>
          </a:p>
          <a:p>
            <a:r>
              <a:rPr lang="es-ES" sz="4400" kern="0" dirty="0">
                <a:ln/>
                <a:solidFill>
                  <a:srgbClr val="00A89E"/>
                </a:solidFill>
                <a:latin typeface="Avenir Medium"/>
                <a:cs typeface="Arial"/>
                <a:sym typeface="Arial"/>
              </a:rPr>
              <a:t>3) Identificación</a:t>
            </a:r>
          </a:p>
          <a:p>
            <a:r>
              <a:rPr lang="es-ES" sz="4400" kern="0" dirty="0">
                <a:ln/>
                <a:solidFill>
                  <a:srgbClr val="00A89E"/>
                </a:solidFill>
                <a:latin typeface="Avenir Medium"/>
                <a:cs typeface="Arial"/>
                <a:sym typeface="Arial"/>
              </a:rPr>
              <a:t>2) Discriminación</a:t>
            </a:r>
          </a:p>
          <a:p>
            <a:r>
              <a:rPr lang="es-ES" sz="4400" kern="0" dirty="0">
                <a:ln/>
                <a:solidFill>
                  <a:srgbClr val="00A89E"/>
                </a:solidFill>
                <a:latin typeface="Avenir Medium"/>
                <a:cs typeface="Arial"/>
                <a:sym typeface="Arial"/>
              </a:rPr>
              <a:t>1) Detección</a:t>
            </a:r>
          </a:p>
        </p:txBody>
      </p:sp>
      <p:sp>
        <p:nvSpPr>
          <p:cNvPr id="15" name="Shape 100"/>
          <p:cNvSpPr txBox="1"/>
          <p:nvPr/>
        </p:nvSpPr>
        <p:spPr>
          <a:xfrm>
            <a:off x="4372496" y="6328828"/>
            <a:ext cx="8453982" cy="375000"/>
          </a:xfrm>
          <a:prstGeom prst="rect">
            <a:avLst/>
          </a:prstGeom>
          <a:noFill/>
          <a:ln>
            <a:noFill/>
          </a:ln>
        </p:spPr>
        <p:txBody>
          <a:bodyPr lIns="91425" tIns="91425" rIns="91425" bIns="91425" anchor="ctr" anchorCtr="0">
            <a:noAutofit/>
          </a:bodyPr>
          <a:lstStyle/>
          <a:p>
            <a:pPr marL="45720" lvl="0" indent="-7619" algn="ctr" rtl="0">
              <a:lnSpc>
                <a:spcPct val="90000"/>
              </a:lnSpc>
              <a:spcBef>
                <a:spcPts val="0"/>
              </a:spcBef>
              <a:buNone/>
            </a:pPr>
            <a:r>
              <a:rPr lang="en-US" sz="1200" dirty="0">
                <a:latin typeface="Avenir Medium"/>
              </a:rPr>
              <a:t> </a:t>
            </a:r>
            <a:r>
              <a:rPr lang="en-US" sz="1200" u="sng" dirty="0">
                <a:solidFill>
                  <a:schemeClr val="hlink"/>
                </a:solidFill>
                <a:latin typeface="Avenir Medium"/>
                <a:ea typeface="Overlock"/>
                <a:cs typeface="Overlock"/>
                <a:sym typeface="Overlock"/>
                <a:hlinkClick r:id="rId6"/>
              </a:rPr>
              <a:t>http://www.speech4hearing.com/the-auditory-hierarchy-listening-from-the-beginning/</a:t>
            </a:r>
          </a:p>
        </p:txBody>
      </p:sp>
    </p:spTree>
    <p:extLst>
      <p:ext uri="{BB962C8B-B14F-4D97-AF65-F5344CB8AC3E}">
        <p14:creationId xmlns:p14="http://schemas.microsoft.com/office/powerpoint/2010/main" val="1042697547"/>
      </p:ext>
    </p:extLst>
  </p:cSld>
  <p:clrMapOvr>
    <a:masterClrMapping/>
  </p:clrMapOvr>
  <p:transition spd="med" advClick="0" advTm="45000">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229" y="365125"/>
            <a:ext cx="3095061" cy="1325563"/>
          </a:xfrm>
        </p:spPr>
        <p:txBody>
          <a:bodyPr>
            <a:noAutofit/>
          </a:bodyPr>
          <a:lstStyle/>
          <a:p>
            <a:r>
              <a:rPr lang="en-US" sz="4000" b="1" dirty="0" err="1"/>
              <a:t>Detección</a:t>
            </a:r>
            <a:endParaRPr lang="en-US" sz="4000" b="1" dirty="0"/>
          </a:p>
        </p:txBody>
      </p:sp>
      <p:sp>
        <p:nvSpPr>
          <p:cNvPr id="7" name="Text Placeholder 2"/>
          <p:cNvSpPr txBox="1">
            <a:spLocks/>
          </p:cNvSpPr>
          <p:nvPr/>
        </p:nvSpPr>
        <p:spPr>
          <a:xfrm>
            <a:off x="262655" y="1444064"/>
            <a:ext cx="11747448" cy="22711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accent5">
                    <a:lumMod val="75000"/>
                  </a:schemeClr>
                </a:solidFill>
                <a:latin typeface="Avenir Medium"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accent5">
                    <a:lumMod val="75000"/>
                  </a:schemeClr>
                </a:solidFill>
                <a:latin typeface="Avenir Book"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accent5">
                    <a:lumMod val="75000"/>
                  </a:schemeClr>
                </a:solidFill>
                <a:latin typeface="Avenir Light"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accent5">
                    <a:lumMod val="75000"/>
                  </a:schemeClr>
                </a:solidFill>
                <a:latin typeface="Avenir Light"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accent5">
                    <a:lumMod val="75000"/>
                  </a:schemeClr>
                </a:solidFill>
                <a:latin typeface="Avenir Light"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139700" indent="0" algn="ctr">
              <a:buNone/>
            </a:pPr>
            <a:r>
              <a:rPr lang="es-ES" sz="3600" dirty="0">
                <a:solidFill>
                  <a:srgbClr val="00A89E"/>
                </a:solidFill>
                <a:latin typeface="Old Standard TT" panose="020B0604020202020204" charset="0"/>
              </a:rPr>
              <a:t>La habilidad de oír la presencia o ausencia del sonido.</a:t>
            </a:r>
          </a:p>
          <a:p>
            <a:pPr marL="139700" indent="0" algn="ctr">
              <a:buFont typeface="Arial"/>
              <a:buNone/>
            </a:pPr>
            <a:endParaRPr lang="en-US" sz="4400" dirty="0">
              <a:solidFill>
                <a:srgbClr val="00A89E"/>
              </a:solidFill>
              <a:latin typeface="Avenir Medium"/>
            </a:endParaRPr>
          </a:p>
        </p:txBody>
      </p:sp>
      <p:pic>
        <p:nvPicPr>
          <p:cNvPr id="9" name="Picture 8">
            <a:extLst>
              <a:ext uri="{FF2B5EF4-FFF2-40B4-BE49-F238E27FC236}">
                <a16:creationId xmlns:a16="http://schemas.microsoft.com/office/drawing/2014/main" id="{C5374C7D-3A31-4CDF-8578-54CF796DA9CE}"/>
              </a:ext>
            </a:extLst>
          </p:cNvPr>
          <p:cNvPicPr>
            <a:picLocks noChangeAspect="1"/>
          </p:cNvPicPr>
          <p:nvPr/>
        </p:nvPicPr>
        <p:blipFill>
          <a:blip r:embed="rId3"/>
          <a:stretch>
            <a:fillRect/>
          </a:stretch>
        </p:blipFill>
        <p:spPr>
          <a:xfrm>
            <a:off x="9780123" y="2806138"/>
            <a:ext cx="1838325" cy="3638550"/>
          </a:xfrm>
          <a:prstGeom prst="rect">
            <a:avLst/>
          </a:prstGeom>
        </p:spPr>
      </p:pic>
      <p:sp>
        <p:nvSpPr>
          <p:cNvPr id="4" name="Rectangle 3">
            <a:extLst>
              <a:ext uri="{FF2B5EF4-FFF2-40B4-BE49-F238E27FC236}">
                <a16:creationId xmlns:a16="http://schemas.microsoft.com/office/drawing/2014/main" id="{6AB75247-0248-4F8D-B0B8-D4F84B9D992C}"/>
              </a:ext>
            </a:extLst>
          </p:cNvPr>
          <p:cNvSpPr/>
          <p:nvPr/>
        </p:nvSpPr>
        <p:spPr>
          <a:xfrm>
            <a:off x="550277" y="2199215"/>
            <a:ext cx="8778106" cy="4154984"/>
          </a:xfrm>
          <a:prstGeom prst="rect">
            <a:avLst/>
          </a:prstGeom>
        </p:spPr>
        <p:txBody>
          <a:bodyPr wrap="square">
            <a:spAutoFit/>
          </a:bodyPr>
          <a:lstStyle/>
          <a:p>
            <a:pPr marL="285750" indent="-285750">
              <a:buFont typeface="Arial" panose="020B0604020202020204" pitchFamily="34" charset="0"/>
              <a:buChar char="•"/>
            </a:pPr>
            <a:r>
              <a:rPr lang="es-419" sz="2400" dirty="0">
                <a:solidFill>
                  <a:srgbClr val="002060"/>
                </a:solidFill>
                <a:latin typeface="Gill Sans MT" panose="020B0502020104020203" pitchFamily="34" charset="0"/>
              </a:rPr>
              <a:t>Las respuestas espontaneas incluyen la presencia de cambios físico inmediatos que se observan tras la presencia de un sonido en el ambiente.</a:t>
            </a:r>
          </a:p>
          <a:p>
            <a:pPr lvl="2"/>
            <a:r>
              <a:rPr lang="es-419" sz="2400" dirty="0">
                <a:solidFill>
                  <a:srgbClr val="002060"/>
                </a:solidFill>
                <a:latin typeface="Gill Sans MT" panose="020B0502020104020203" pitchFamily="34" charset="0"/>
              </a:rPr>
              <a:t>Ejemplos: pausar, sonreír, movimiento de ojos o de la cabeza, balbuceo</a:t>
            </a:r>
          </a:p>
          <a:p>
            <a:pPr lvl="2"/>
            <a:endParaRPr lang="es-419" sz="2400" dirty="0">
              <a:solidFill>
                <a:srgbClr val="002060"/>
              </a:solidFill>
              <a:latin typeface="Gill Sans MT" panose="020B0502020104020203" pitchFamily="34" charset="0"/>
            </a:endParaRPr>
          </a:p>
          <a:p>
            <a:pPr marL="285750" indent="-285750">
              <a:buFont typeface="Arial" panose="020B0604020202020204" pitchFamily="34" charset="0"/>
              <a:buChar char="•"/>
            </a:pPr>
            <a:r>
              <a:rPr lang="es-419" sz="2400" dirty="0">
                <a:solidFill>
                  <a:srgbClr val="002060"/>
                </a:solidFill>
                <a:latin typeface="Gill Sans MT" panose="020B0502020104020203" pitchFamily="34" charset="0"/>
              </a:rPr>
              <a:t>Las respuestas condicionadas se deben enseñar y requieren acciones especificas tras la presencia del sonido. </a:t>
            </a:r>
          </a:p>
          <a:p>
            <a:pPr lvl="2"/>
            <a:r>
              <a:rPr lang="es-419" sz="2400" dirty="0">
                <a:solidFill>
                  <a:srgbClr val="002060"/>
                </a:solidFill>
                <a:latin typeface="Gill Sans MT" panose="020B0502020104020203" pitchFamily="34" charset="0"/>
              </a:rPr>
              <a:t>Ejemplos: tirar un cubo o bloque en un contenedor, apilar anillos, presionar un botón para que la imagen de la pantalla cambie.</a:t>
            </a:r>
          </a:p>
        </p:txBody>
      </p:sp>
      <p:pic>
        <p:nvPicPr>
          <p:cNvPr id="10" name="Picture 9">
            <a:extLst>
              <a:ext uri="{FF2B5EF4-FFF2-40B4-BE49-F238E27FC236}">
                <a16:creationId xmlns:a16="http://schemas.microsoft.com/office/drawing/2014/main" id="{A4D0609A-4070-4EFA-BCD1-48C9D296FA54}"/>
              </a:ext>
            </a:extLst>
          </p:cNvPr>
          <p:cNvPicPr>
            <a:picLocks noChangeAspect="1"/>
          </p:cNvPicPr>
          <p:nvPr/>
        </p:nvPicPr>
        <p:blipFill>
          <a:blip r:embed="rId4"/>
          <a:stretch>
            <a:fillRect/>
          </a:stretch>
        </p:blipFill>
        <p:spPr>
          <a:xfrm>
            <a:off x="9328383" y="253027"/>
            <a:ext cx="2637365" cy="700702"/>
          </a:xfrm>
          <a:prstGeom prst="rect">
            <a:avLst/>
          </a:prstGeom>
        </p:spPr>
      </p:pic>
    </p:spTree>
    <p:extLst>
      <p:ext uri="{BB962C8B-B14F-4D97-AF65-F5344CB8AC3E}">
        <p14:creationId xmlns:p14="http://schemas.microsoft.com/office/powerpoint/2010/main" val="100430212"/>
      </p:ext>
    </p:extLst>
  </p:cSld>
  <p:clrMapOvr>
    <a:masterClrMapping/>
  </p:clrMapOvr>
  <p:transition spd="med" advClick="0" advTm="45000">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502" y="85239"/>
            <a:ext cx="5391499" cy="1325563"/>
          </a:xfrm>
        </p:spPr>
        <p:txBody>
          <a:bodyPr>
            <a:normAutofit/>
          </a:bodyPr>
          <a:lstStyle/>
          <a:p>
            <a:pPr algn="ctr"/>
            <a:r>
              <a:rPr lang="es-419" sz="4000" b="1" dirty="0"/>
              <a:t>Discriminación</a:t>
            </a:r>
            <a:endParaRPr lang="es-419" sz="4000" dirty="0"/>
          </a:p>
        </p:txBody>
      </p:sp>
      <p:sp>
        <p:nvSpPr>
          <p:cNvPr id="5" name="Text Placeholder 2"/>
          <p:cNvSpPr txBox="1">
            <a:spLocks/>
          </p:cNvSpPr>
          <p:nvPr/>
        </p:nvSpPr>
        <p:spPr>
          <a:xfrm>
            <a:off x="128502" y="2270692"/>
            <a:ext cx="11468646" cy="33446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accent5">
                    <a:lumMod val="75000"/>
                  </a:schemeClr>
                </a:solidFill>
                <a:latin typeface="Avenir Medium"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accent5">
                    <a:lumMod val="75000"/>
                  </a:schemeClr>
                </a:solidFill>
                <a:latin typeface="Avenir Book"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accent5">
                    <a:lumMod val="75000"/>
                  </a:schemeClr>
                </a:solidFill>
                <a:latin typeface="Avenir Light"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accent5">
                    <a:lumMod val="75000"/>
                  </a:schemeClr>
                </a:solidFill>
                <a:latin typeface="Avenir Light"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accent5">
                    <a:lumMod val="75000"/>
                  </a:schemeClr>
                </a:solidFill>
                <a:latin typeface="Avenir Light"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s-419" dirty="0"/>
              <a:t>Es la habilidad de percibir similitudes y diferencias entre dos o mas sonidos del habla.</a:t>
            </a:r>
          </a:p>
          <a:p>
            <a:r>
              <a:rPr lang="es-419" dirty="0"/>
              <a:t>El niño aprenderá a responder de diferente forma a diferentes sonidos/palabras.</a:t>
            </a:r>
          </a:p>
          <a:p>
            <a:pPr marL="457200" lvl="1" indent="0">
              <a:buNone/>
            </a:pPr>
            <a:r>
              <a:rPr lang="es-419" dirty="0"/>
              <a:t>Ejemplos: Cuando los niños oyen canciones infantiles que ellos reconocen como: “La araña </a:t>
            </a:r>
            <a:r>
              <a:rPr lang="es-419" dirty="0" err="1"/>
              <a:t>Itsy</a:t>
            </a:r>
            <a:r>
              <a:rPr lang="es-419" dirty="0"/>
              <a:t> </a:t>
            </a:r>
            <a:r>
              <a:rPr lang="es-419" dirty="0" err="1"/>
              <a:t>Bitsy</a:t>
            </a:r>
            <a:r>
              <a:rPr lang="es-419" dirty="0"/>
              <a:t>”, “Las llantas en el bus”, ellos intentaran las acciones que se asocian a esas canciones.</a:t>
            </a:r>
          </a:p>
        </p:txBody>
      </p:sp>
      <p:sp>
        <p:nvSpPr>
          <p:cNvPr id="3" name="Rectangle 2"/>
          <p:cNvSpPr/>
          <p:nvPr/>
        </p:nvSpPr>
        <p:spPr>
          <a:xfrm>
            <a:off x="279364" y="1008650"/>
            <a:ext cx="11686384" cy="480131"/>
          </a:xfrm>
          <a:prstGeom prst="rect">
            <a:avLst/>
          </a:prstGeom>
        </p:spPr>
        <p:txBody>
          <a:bodyPr wrap="square">
            <a:spAutoFit/>
          </a:bodyPr>
          <a:lstStyle/>
          <a:p>
            <a:pPr marL="139700" lvl="0" algn="ctr">
              <a:lnSpc>
                <a:spcPct val="90000"/>
              </a:lnSpc>
              <a:spcBef>
                <a:spcPts val="1800"/>
              </a:spcBef>
              <a:buClr>
                <a:srgbClr val="595959"/>
              </a:buClr>
              <a:buSzPct val="80000"/>
            </a:pPr>
            <a:r>
              <a:rPr lang="es-SV" sz="2800" kern="0" dirty="0">
                <a:solidFill>
                  <a:srgbClr val="00A89E"/>
                </a:solidFill>
                <a:latin typeface="Avenir Medium"/>
                <a:cs typeface="Arial"/>
                <a:sym typeface="Arial"/>
              </a:rPr>
              <a:t>La habilidad de oír y diferenciar cuando los sonidos son iguales o diferentes</a:t>
            </a:r>
          </a:p>
        </p:txBody>
      </p:sp>
      <p:pic>
        <p:nvPicPr>
          <p:cNvPr id="8" name="Picture 7">
            <a:extLst>
              <a:ext uri="{FF2B5EF4-FFF2-40B4-BE49-F238E27FC236}">
                <a16:creationId xmlns:a16="http://schemas.microsoft.com/office/drawing/2014/main" id="{7A85335D-2B86-4388-A09B-391B6B0F5395}"/>
              </a:ext>
            </a:extLst>
          </p:cNvPr>
          <p:cNvPicPr>
            <a:picLocks noChangeAspect="1"/>
          </p:cNvPicPr>
          <p:nvPr/>
        </p:nvPicPr>
        <p:blipFill>
          <a:blip r:embed="rId3"/>
          <a:stretch>
            <a:fillRect/>
          </a:stretch>
        </p:blipFill>
        <p:spPr>
          <a:xfrm>
            <a:off x="10102645" y="253027"/>
            <a:ext cx="1863103" cy="494994"/>
          </a:xfrm>
          <a:prstGeom prst="rect">
            <a:avLst/>
          </a:prstGeom>
        </p:spPr>
      </p:pic>
      <p:pic>
        <p:nvPicPr>
          <p:cNvPr id="10" name="Picture 9">
            <a:extLst>
              <a:ext uri="{FF2B5EF4-FFF2-40B4-BE49-F238E27FC236}">
                <a16:creationId xmlns:a16="http://schemas.microsoft.com/office/drawing/2014/main" id="{12AD3044-6899-4458-BFFA-D8CCC19B3DD9}"/>
              </a:ext>
            </a:extLst>
          </p:cNvPr>
          <p:cNvPicPr>
            <a:picLocks noChangeAspect="1"/>
          </p:cNvPicPr>
          <p:nvPr/>
        </p:nvPicPr>
        <p:blipFill>
          <a:blip r:embed="rId4"/>
          <a:stretch>
            <a:fillRect/>
          </a:stretch>
        </p:blipFill>
        <p:spPr>
          <a:xfrm>
            <a:off x="3336059" y="5004637"/>
            <a:ext cx="5640794" cy="1565334"/>
          </a:xfrm>
          <a:prstGeom prst="rect">
            <a:avLst/>
          </a:prstGeom>
        </p:spPr>
      </p:pic>
    </p:spTree>
    <p:extLst>
      <p:ext uri="{BB962C8B-B14F-4D97-AF65-F5344CB8AC3E}">
        <p14:creationId xmlns:p14="http://schemas.microsoft.com/office/powerpoint/2010/main" val="225828605"/>
      </p:ext>
    </p:extLst>
  </p:cSld>
  <p:clrMapOvr>
    <a:masterClrMapping/>
  </p:clrMapOvr>
  <p:transition spd="med" advClick="0" advTm="45000">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40635" y="253027"/>
            <a:ext cx="4176252" cy="1325563"/>
          </a:xfrm>
        </p:spPr>
        <p:txBody>
          <a:bodyPr>
            <a:normAutofit/>
          </a:bodyPr>
          <a:lstStyle/>
          <a:p>
            <a:pPr algn="ctr"/>
            <a:r>
              <a:rPr lang="es-419" sz="4000" b="1" dirty="0"/>
              <a:t>Identificación</a:t>
            </a:r>
          </a:p>
        </p:txBody>
      </p:sp>
      <p:pic>
        <p:nvPicPr>
          <p:cNvPr id="11" name="Content Placeholder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flipH="1">
            <a:off x="8884442" y="4653466"/>
            <a:ext cx="614239" cy="3444809"/>
          </a:xfrm>
          <a:prstGeom prst="rect">
            <a:avLst/>
          </a:prstGeom>
        </p:spPr>
      </p:pic>
      <p:pic>
        <p:nvPicPr>
          <p:cNvPr id="12" name="Content Placeholder 13"/>
          <p:cNvPicPr>
            <a:picLocks noChangeAspect="1"/>
          </p:cNvPicPr>
          <p:nvPr/>
        </p:nvPicPr>
        <p:blipFill>
          <a:blip r:embed="rId4">
            <a:extLst>
              <a:ext uri="{BEBA8EAE-BF5A-486C-A8C5-ECC9F3942E4B}">
                <a14:imgProps xmlns:a14="http://schemas.microsoft.com/office/drawing/2010/main">
                  <a14:imgLayer r:embed="rId5">
                    <a14:imgEffect>
                      <a14:backgroundRemoval t="0" b="100000" l="904" r="100000">
                        <a14:foregroundMark x1="71586" y1="15175" x2="7831" y2="28599"/>
                        <a14:foregroundMark x1="48193" y1="24125" x2="1004" y2="46304"/>
                      </a14:backgroundRemoval>
                    </a14:imgEffect>
                  </a14:imgLayer>
                </a14:imgProps>
              </a:ext>
              <a:ext uri="{28A0092B-C50C-407E-A947-70E740481C1C}">
                <a14:useLocalDpi xmlns:a14="http://schemas.microsoft.com/office/drawing/2010/main" val="0"/>
              </a:ext>
            </a:extLst>
          </a:blip>
          <a:stretch>
            <a:fillRect/>
          </a:stretch>
        </p:blipFill>
        <p:spPr>
          <a:xfrm rot="249937" flipH="1">
            <a:off x="10594897" y="5432293"/>
            <a:ext cx="1336076" cy="1379002"/>
          </a:xfrm>
          <a:prstGeom prst="rect">
            <a:avLst/>
          </a:prstGeom>
        </p:spPr>
      </p:pic>
      <p:sp>
        <p:nvSpPr>
          <p:cNvPr id="7" name="Text Placeholder 2"/>
          <p:cNvSpPr txBox="1">
            <a:spLocks/>
          </p:cNvSpPr>
          <p:nvPr/>
        </p:nvSpPr>
        <p:spPr>
          <a:xfrm>
            <a:off x="8686" y="2590925"/>
            <a:ext cx="4465468" cy="33446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accent5">
                    <a:lumMod val="75000"/>
                  </a:schemeClr>
                </a:solidFill>
                <a:latin typeface="Avenir Medium"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accent5">
                    <a:lumMod val="75000"/>
                  </a:schemeClr>
                </a:solidFill>
                <a:latin typeface="Avenir Book"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accent5">
                    <a:lumMod val="75000"/>
                  </a:schemeClr>
                </a:solidFill>
                <a:latin typeface="Avenir Light"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accent5">
                    <a:lumMod val="75000"/>
                  </a:schemeClr>
                </a:solidFill>
                <a:latin typeface="Avenir Light"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accent5">
                    <a:lumMod val="75000"/>
                  </a:schemeClr>
                </a:solidFill>
                <a:latin typeface="Avenir Light"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139700" indent="0" algn="ctr">
              <a:buNone/>
            </a:pPr>
            <a:endParaRPr lang="en-US" sz="4400" dirty="0">
              <a:solidFill>
                <a:srgbClr val="00A89E"/>
              </a:solidFill>
              <a:latin typeface="Avenir Medium"/>
            </a:endParaRPr>
          </a:p>
        </p:txBody>
      </p:sp>
      <p:sp>
        <p:nvSpPr>
          <p:cNvPr id="3" name="Rectangle 2"/>
          <p:cNvSpPr/>
          <p:nvPr/>
        </p:nvSpPr>
        <p:spPr>
          <a:xfrm>
            <a:off x="347977" y="1125415"/>
            <a:ext cx="11539223" cy="1089529"/>
          </a:xfrm>
          <a:prstGeom prst="rect">
            <a:avLst/>
          </a:prstGeom>
        </p:spPr>
        <p:txBody>
          <a:bodyPr wrap="square">
            <a:spAutoFit/>
          </a:bodyPr>
          <a:lstStyle/>
          <a:p>
            <a:pPr marL="139700" lvl="0" algn="ctr">
              <a:lnSpc>
                <a:spcPct val="90000"/>
              </a:lnSpc>
              <a:spcBef>
                <a:spcPts val="1800"/>
              </a:spcBef>
              <a:buClr>
                <a:srgbClr val="595959"/>
              </a:buClr>
              <a:buSzPct val="80000"/>
            </a:pPr>
            <a:r>
              <a:rPr lang="es-SV" sz="3600" kern="0" dirty="0">
                <a:solidFill>
                  <a:srgbClr val="00A89E"/>
                </a:solidFill>
                <a:latin typeface="Avenir Medium"/>
                <a:cs typeface="Arial"/>
                <a:sym typeface="Arial"/>
              </a:rPr>
              <a:t>La habilidad de oír y entender exactamente lo que se está oyendo</a:t>
            </a:r>
          </a:p>
        </p:txBody>
      </p:sp>
      <p:pic>
        <p:nvPicPr>
          <p:cNvPr id="14" name="Picture 13">
            <a:extLst>
              <a:ext uri="{FF2B5EF4-FFF2-40B4-BE49-F238E27FC236}">
                <a16:creationId xmlns:a16="http://schemas.microsoft.com/office/drawing/2014/main" id="{BC4214BC-DFAC-4C0F-B545-4B4C8AEC1CE7}"/>
              </a:ext>
            </a:extLst>
          </p:cNvPr>
          <p:cNvPicPr>
            <a:picLocks noChangeAspect="1"/>
          </p:cNvPicPr>
          <p:nvPr/>
        </p:nvPicPr>
        <p:blipFill>
          <a:blip r:embed="rId6"/>
          <a:stretch>
            <a:fillRect/>
          </a:stretch>
        </p:blipFill>
        <p:spPr>
          <a:xfrm>
            <a:off x="10102645" y="253027"/>
            <a:ext cx="1863103" cy="494994"/>
          </a:xfrm>
          <a:prstGeom prst="rect">
            <a:avLst/>
          </a:prstGeom>
        </p:spPr>
      </p:pic>
      <p:sp>
        <p:nvSpPr>
          <p:cNvPr id="2" name="Rectangle 1">
            <a:extLst>
              <a:ext uri="{FF2B5EF4-FFF2-40B4-BE49-F238E27FC236}">
                <a16:creationId xmlns:a16="http://schemas.microsoft.com/office/drawing/2014/main" id="{150947D5-8B4D-4417-A778-E9AE9B459DCB}"/>
              </a:ext>
            </a:extLst>
          </p:cNvPr>
          <p:cNvSpPr/>
          <p:nvPr/>
        </p:nvSpPr>
        <p:spPr>
          <a:xfrm>
            <a:off x="570747" y="2617568"/>
            <a:ext cx="11144388" cy="2739211"/>
          </a:xfrm>
          <a:prstGeom prst="rect">
            <a:avLst/>
          </a:prstGeom>
        </p:spPr>
        <p:txBody>
          <a:bodyPr wrap="square">
            <a:spAutoFit/>
          </a:bodyPr>
          <a:lstStyle/>
          <a:p>
            <a:pPr fontAlgn="base">
              <a:buClr>
                <a:schemeClr val="bg1"/>
              </a:buClr>
            </a:pPr>
            <a:r>
              <a:rPr lang="es-SV" sz="2800" dirty="0">
                <a:solidFill>
                  <a:srgbClr val="002060"/>
                </a:solidFill>
                <a:latin typeface="Avenir Medium"/>
              </a:rPr>
              <a:t>Es la habilidad darle un nombre a un objeto, al repetir, apuntar o escribir lo que ha escuchado. </a:t>
            </a:r>
          </a:p>
          <a:p>
            <a:pPr fontAlgn="base">
              <a:buClr>
                <a:schemeClr val="bg1"/>
              </a:buClr>
            </a:pPr>
            <a:r>
              <a:rPr lang="es-SV" sz="2800" dirty="0">
                <a:solidFill>
                  <a:srgbClr val="002060"/>
                </a:solidFill>
                <a:latin typeface="Avenir Medium"/>
              </a:rPr>
              <a:t>Ejemplos: </a:t>
            </a:r>
          </a:p>
          <a:p>
            <a:pPr lvl="2" fontAlgn="base">
              <a:buClr>
                <a:schemeClr val="bg1"/>
              </a:buClr>
            </a:pPr>
            <a:r>
              <a:rPr lang="es-SV" sz="2400" dirty="0">
                <a:solidFill>
                  <a:srgbClr val="002060"/>
                </a:solidFill>
                <a:latin typeface="Avenir Medium"/>
              </a:rPr>
              <a:t>Actividades en donde su niño pueda escuchar y entender palabras individuales. </a:t>
            </a:r>
          </a:p>
          <a:p>
            <a:pPr lvl="2" fontAlgn="base">
              <a:buClr>
                <a:schemeClr val="bg1"/>
              </a:buClr>
            </a:pPr>
            <a:r>
              <a:rPr lang="es-SV" sz="2400" dirty="0">
                <a:solidFill>
                  <a:srgbClr val="002060"/>
                </a:solidFill>
                <a:latin typeface="Avenir Medium"/>
              </a:rPr>
              <a:t>La Prueba de los Sonidos Ling, es un  buen ejercicio para que el niño pueda identificar lo que esta oyendo.  </a:t>
            </a:r>
          </a:p>
          <a:p>
            <a:pPr fontAlgn="base">
              <a:buClr>
                <a:schemeClr val="bg1"/>
              </a:buClr>
            </a:pPr>
            <a:r>
              <a:rPr lang="es-SV" sz="1600" dirty="0">
                <a:solidFill>
                  <a:schemeClr val="bg1"/>
                </a:solidFill>
                <a:latin typeface="Avenir Medium"/>
              </a:rPr>
              <a:t>.  </a:t>
            </a:r>
            <a:endParaRPr lang="es-SV" dirty="0">
              <a:latin typeface="Avenir Medium"/>
            </a:endParaRPr>
          </a:p>
        </p:txBody>
      </p:sp>
    </p:spTree>
    <p:extLst>
      <p:ext uri="{BB962C8B-B14F-4D97-AF65-F5344CB8AC3E}">
        <p14:creationId xmlns:p14="http://schemas.microsoft.com/office/powerpoint/2010/main" val="1966873473"/>
      </p:ext>
    </p:extLst>
  </p:cSld>
  <p:clrMapOvr>
    <a:masterClrMapping/>
  </p:clrMapOvr>
  <p:transition spd="med" advClick="0" advTm="45000">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752" y="126714"/>
            <a:ext cx="4216405" cy="1325563"/>
          </a:xfrm>
        </p:spPr>
        <p:txBody>
          <a:bodyPr>
            <a:normAutofit/>
          </a:bodyPr>
          <a:lstStyle/>
          <a:p>
            <a:pPr algn="ctr"/>
            <a:r>
              <a:rPr lang="es-419" sz="4000" b="1" dirty="0"/>
              <a:t>Comprensión</a:t>
            </a:r>
          </a:p>
        </p:txBody>
      </p:sp>
      <p:sp>
        <p:nvSpPr>
          <p:cNvPr id="5" name="Rectangle 4"/>
          <p:cNvSpPr/>
          <p:nvPr/>
        </p:nvSpPr>
        <p:spPr>
          <a:xfrm>
            <a:off x="3494404" y="852126"/>
            <a:ext cx="7279613" cy="812530"/>
          </a:xfrm>
          <a:prstGeom prst="rect">
            <a:avLst/>
          </a:prstGeom>
        </p:spPr>
        <p:txBody>
          <a:bodyPr wrap="square">
            <a:spAutoFit/>
          </a:bodyPr>
          <a:lstStyle/>
          <a:p>
            <a:pPr marL="139700" lvl="0" algn="ctr">
              <a:lnSpc>
                <a:spcPct val="90000"/>
              </a:lnSpc>
              <a:spcBef>
                <a:spcPts val="1800"/>
              </a:spcBef>
              <a:buClr>
                <a:srgbClr val="595959"/>
              </a:buClr>
              <a:buSzPct val="80000"/>
            </a:pPr>
            <a:r>
              <a:rPr lang="es-SV" sz="2400" kern="0" dirty="0">
                <a:solidFill>
                  <a:srgbClr val="00A89E"/>
                </a:solidFill>
                <a:latin typeface="Avenir Medium"/>
                <a:cs typeface="Arial"/>
                <a:sym typeface="Arial"/>
              </a:rPr>
              <a:t>La habilidad de oír y entender oraciones y conversaciones, usando solamente su audición</a:t>
            </a:r>
            <a:r>
              <a:rPr lang="es-SV" sz="2800" kern="0" dirty="0">
                <a:solidFill>
                  <a:srgbClr val="00A89E"/>
                </a:solidFill>
                <a:latin typeface="Avenir Medium"/>
                <a:cs typeface="Arial"/>
                <a:sym typeface="Arial"/>
              </a:rPr>
              <a:t>.</a:t>
            </a:r>
          </a:p>
        </p:txBody>
      </p:sp>
      <p:sp>
        <p:nvSpPr>
          <p:cNvPr id="4" name="Rectangle 3">
            <a:extLst>
              <a:ext uri="{FF2B5EF4-FFF2-40B4-BE49-F238E27FC236}">
                <a16:creationId xmlns:a16="http://schemas.microsoft.com/office/drawing/2014/main" id="{EE637692-D6D1-4925-85AB-AF117463F41A}"/>
              </a:ext>
            </a:extLst>
          </p:cNvPr>
          <p:cNvSpPr/>
          <p:nvPr/>
        </p:nvSpPr>
        <p:spPr>
          <a:xfrm>
            <a:off x="100423" y="6016945"/>
            <a:ext cx="12514365" cy="584775"/>
          </a:xfrm>
          <a:prstGeom prst="rect">
            <a:avLst/>
          </a:prstGeom>
        </p:spPr>
        <p:txBody>
          <a:bodyPr wrap="square">
            <a:spAutoFit/>
          </a:bodyPr>
          <a:lstStyle/>
          <a:p>
            <a:pPr algn="ctr" fontAlgn="base">
              <a:buClr>
                <a:schemeClr val="bg1"/>
              </a:buClr>
              <a:buFont typeface="Wingdings" panose="05000000000000000000" pitchFamily="2" charset="2"/>
              <a:buChar char="þ"/>
            </a:pPr>
            <a:r>
              <a:rPr lang="es-SV" sz="1600" dirty="0">
                <a:solidFill>
                  <a:srgbClr val="CC3300"/>
                </a:solidFill>
                <a:latin typeface="Avenir Medium"/>
              </a:rPr>
              <a:t>Usted debe mantenerse hablando, introduciendo nuevo vocabulario y frases, para ayudar a que el niño pueda comprender mejor.</a:t>
            </a:r>
          </a:p>
          <a:p>
            <a:pPr algn="ctr" fontAlgn="base">
              <a:buClr>
                <a:schemeClr val="bg1"/>
              </a:buClr>
              <a:buFont typeface="Wingdings" panose="05000000000000000000" pitchFamily="2" charset="2"/>
              <a:buChar char="þ"/>
            </a:pPr>
            <a:r>
              <a:rPr lang="es-SV" sz="1600" dirty="0">
                <a:solidFill>
                  <a:srgbClr val="CC3300"/>
                </a:solidFill>
                <a:latin typeface="Avenir Medium"/>
              </a:rPr>
              <a:t>Narrar las rutinas, y las cosas que hace en casa todos los días.  </a:t>
            </a:r>
          </a:p>
        </p:txBody>
      </p:sp>
      <p:sp>
        <p:nvSpPr>
          <p:cNvPr id="9" name="Content Placeholder 2">
            <a:extLst>
              <a:ext uri="{FF2B5EF4-FFF2-40B4-BE49-F238E27FC236}">
                <a16:creationId xmlns:a16="http://schemas.microsoft.com/office/drawing/2014/main" id="{51639E69-4123-46A4-96B6-B7DF5F0F3C3A}"/>
              </a:ext>
            </a:extLst>
          </p:cNvPr>
          <p:cNvSpPr>
            <a:spLocks noGrp="1"/>
          </p:cNvSpPr>
          <p:nvPr>
            <p:ph idx="1"/>
          </p:nvPr>
        </p:nvSpPr>
        <p:spPr>
          <a:xfrm>
            <a:off x="412956" y="1825625"/>
            <a:ext cx="10940844" cy="4351338"/>
          </a:xfrm>
        </p:spPr>
        <p:txBody>
          <a:bodyPr>
            <a:noAutofit/>
          </a:bodyPr>
          <a:lstStyle/>
          <a:p>
            <a:r>
              <a:rPr lang="es-419" sz="2400" dirty="0"/>
              <a:t>Habilidad de entender el significado del habla.</a:t>
            </a:r>
          </a:p>
          <a:p>
            <a:pPr lvl="1"/>
            <a:r>
              <a:rPr lang="es-419" sz="2000" dirty="0"/>
              <a:t>Ejemplos: responder a preguntas, seguir indicaciones, reestructurar lo que oye o participar en una conversación.</a:t>
            </a:r>
          </a:p>
          <a:p>
            <a:r>
              <a:rPr lang="es-419" sz="2400" dirty="0"/>
              <a:t>La respuesta del niño es diferente a lo que su compañero de conversación le ha dicho (no solo repite)</a:t>
            </a:r>
          </a:p>
          <a:p>
            <a:pPr lvl="1"/>
            <a:r>
              <a:rPr lang="es-419" sz="2000" dirty="0"/>
              <a:t>Ejemplos: </a:t>
            </a:r>
          </a:p>
          <a:p>
            <a:pPr marL="1371600" lvl="3" indent="0" algn="ctr">
              <a:buNone/>
            </a:pPr>
            <a:r>
              <a:rPr lang="es-419" sz="2000" dirty="0">
                <a:latin typeface="Avenir Medium"/>
              </a:rPr>
              <a:t>Padre—“Mira al perrito!”  Niño—“Está pequeño”</a:t>
            </a:r>
          </a:p>
          <a:p>
            <a:pPr marL="457200" lvl="1" indent="0" algn="ctr">
              <a:buNone/>
            </a:pPr>
            <a:r>
              <a:rPr lang="es-419" sz="2000" dirty="0">
                <a:latin typeface="Avenir Medium"/>
              </a:rPr>
              <a:t>           Padre—“¿Qué necesitas?”  Niño—“Más </a:t>
            </a:r>
            <a:r>
              <a:rPr lang="es-419" sz="2000" dirty="0" smtClean="0">
                <a:latin typeface="Avenir Medium"/>
              </a:rPr>
              <a:t>jugo”</a:t>
            </a:r>
          </a:p>
          <a:p>
            <a:pPr marL="457200" lvl="1" indent="0" algn="ctr">
              <a:buNone/>
            </a:pPr>
            <a:r>
              <a:rPr lang="es-419" sz="2400" dirty="0" smtClean="0"/>
              <a:t>Se </a:t>
            </a:r>
            <a:r>
              <a:rPr lang="es-419" sz="2400" dirty="0"/>
              <a:t>requiere que el niño tenga memoria auditiva para seguir la secuencia</a:t>
            </a:r>
          </a:p>
          <a:p>
            <a:r>
              <a:rPr lang="es-419" sz="2400" dirty="0"/>
              <a:t>Habilidad para escuchar y poner atención aun con presencia de ruido de fondo</a:t>
            </a:r>
          </a:p>
        </p:txBody>
      </p:sp>
      <p:pic>
        <p:nvPicPr>
          <p:cNvPr id="10" name="Picture 9">
            <a:extLst>
              <a:ext uri="{FF2B5EF4-FFF2-40B4-BE49-F238E27FC236}">
                <a16:creationId xmlns:a16="http://schemas.microsoft.com/office/drawing/2014/main" id="{2E2F5919-70AD-4F11-B7DF-DB5AA9A25450}"/>
              </a:ext>
            </a:extLst>
          </p:cNvPr>
          <p:cNvPicPr>
            <a:picLocks noChangeAspect="1"/>
          </p:cNvPicPr>
          <p:nvPr/>
        </p:nvPicPr>
        <p:blipFill>
          <a:blip r:embed="rId3"/>
          <a:stretch>
            <a:fillRect/>
          </a:stretch>
        </p:blipFill>
        <p:spPr>
          <a:xfrm>
            <a:off x="10102645" y="253027"/>
            <a:ext cx="1863103" cy="494994"/>
          </a:xfrm>
          <a:prstGeom prst="rect">
            <a:avLst/>
          </a:prstGeom>
        </p:spPr>
      </p:pic>
    </p:spTree>
    <p:extLst>
      <p:ext uri="{BB962C8B-B14F-4D97-AF65-F5344CB8AC3E}">
        <p14:creationId xmlns:p14="http://schemas.microsoft.com/office/powerpoint/2010/main" val="2587294030"/>
      </p:ext>
    </p:extLst>
  </p:cSld>
  <p:clrMapOvr>
    <a:masterClrMapping/>
  </p:clrMapOvr>
  <p:transition spd="med" advClick="0" advTm="45000">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290" y="365125"/>
            <a:ext cx="10960510" cy="1325563"/>
          </a:xfrm>
        </p:spPr>
        <p:txBody>
          <a:bodyPr>
            <a:normAutofit/>
          </a:bodyPr>
          <a:lstStyle/>
          <a:p>
            <a:pPr algn="ctr"/>
            <a:r>
              <a:rPr lang="es-419" sz="3600" b="1" dirty="0">
                <a:solidFill>
                  <a:srgbClr val="00A89E"/>
                </a:solidFill>
              </a:rPr>
              <a:t>Oportunidades diarias para practicar las habilidades en casa</a:t>
            </a:r>
          </a:p>
        </p:txBody>
      </p:sp>
      <p:sp>
        <p:nvSpPr>
          <p:cNvPr id="3" name="Content Placeholder 2"/>
          <p:cNvSpPr>
            <a:spLocks noGrp="1"/>
          </p:cNvSpPr>
          <p:nvPr>
            <p:ph idx="1"/>
          </p:nvPr>
        </p:nvSpPr>
        <p:spPr>
          <a:xfrm>
            <a:off x="444197" y="1825625"/>
            <a:ext cx="10909603" cy="4351338"/>
          </a:xfrm>
        </p:spPr>
        <p:txBody>
          <a:bodyPr>
            <a:normAutofit/>
          </a:bodyPr>
          <a:lstStyle/>
          <a:p>
            <a:pPr marL="0" indent="0">
              <a:buNone/>
            </a:pPr>
            <a:r>
              <a:rPr lang="es-419" sz="3200" dirty="0">
                <a:solidFill>
                  <a:srgbClr val="CC3300"/>
                </a:solidFill>
              </a:rPr>
              <a:t>Habilidad: Detectar la presencia o ausencia de sonido</a:t>
            </a:r>
          </a:p>
          <a:p>
            <a:pPr marL="0" indent="0">
              <a:buNone/>
            </a:pPr>
            <a:r>
              <a:rPr lang="es-419" sz="3200" dirty="0">
                <a:solidFill>
                  <a:srgbClr val="CC3300"/>
                </a:solidFill>
              </a:rPr>
              <a:t>Ubicación/Localidad: Escuchar música </a:t>
            </a:r>
          </a:p>
          <a:p>
            <a:pPr marL="0" indent="0">
              <a:buNone/>
            </a:pPr>
            <a:r>
              <a:rPr lang="es-419" dirty="0"/>
              <a:t>Ejemplo:</a:t>
            </a:r>
          </a:p>
          <a:p>
            <a:r>
              <a:rPr lang="es-419" dirty="0"/>
              <a:t>Levante al niño y bailen al ritmo de la música, detenga/pause la música y pare de bailar, y señale a lo que acaba de pausar (“yo no lo oigo”), vuelva a encender la música y señale a lo que acaba de volver a sonar (“ahora si lo oigo”) y siga moviéndose/bailando al ritmo de la música. Repita, repita, repita.</a:t>
            </a:r>
          </a:p>
          <a:p>
            <a:pPr marL="0" indent="0">
              <a:buNone/>
            </a:pPr>
            <a:endParaRPr lang="en-US" dirty="0"/>
          </a:p>
        </p:txBody>
      </p:sp>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95819" y="5679501"/>
            <a:ext cx="951984" cy="905470"/>
          </a:xfrm>
          <a:prstGeom prst="rect">
            <a:avLst/>
          </a:prstGeom>
        </p:spPr>
      </p:pic>
      <p:pic>
        <p:nvPicPr>
          <p:cNvPr id="5" name="Picture 4">
            <a:extLst>
              <a:ext uri="{FF2B5EF4-FFF2-40B4-BE49-F238E27FC236}">
                <a16:creationId xmlns:a16="http://schemas.microsoft.com/office/drawing/2014/main" id="{7500258A-5DEB-4EBD-B469-27A424B75D96}"/>
              </a:ext>
            </a:extLst>
          </p:cNvPr>
          <p:cNvPicPr>
            <a:picLocks noChangeAspect="1"/>
          </p:cNvPicPr>
          <p:nvPr/>
        </p:nvPicPr>
        <p:blipFill>
          <a:blip r:embed="rId4"/>
          <a:stretch>
            <a:fillRect/>
          </a:stretch>
        </p:blipFill>
        <p:spPr>
          <a:xfrm>
            <a:off x="543261" y="6111392"/>
            <a:ext cx="1492017" cy="396403"/>
          </a:xfrm>
          <a:prstGeom prst="rect">
            <a:avLst/>
          </a:prstGeom>
        </p:spPr>
      </p:pic>
    </p:spTree>
    <p:extLst>
      <p:ext uri="{BB962C8B-B14F-4D97-AF65-F5344CB8AC3E}">
        <p14:creationId xmlns:p14="http://schemas.microsoft.com/office/powerpoint/2010/main" val="975189340"/>
      </p:ext>
    </p:extLst>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s-419" b="1" dirty="0">
                <a:solidFill>
                  <a:srgbClr val="F57B24"/>
                </a:solidFill>
              </a:rPr>
              <a:t>Hablemos de su rutina diaria, sus metas, ejemplos…</a:t>
            </a:r>
          </a:p>
        </p:txBody>
      </p:sp>
      <p:sp>
        <p:nvSpPr>
          <p:cNvPr id="3" name="Content Placeholder 2"/>
          <p:cNvSpPr>
            <a:spLocks noGrp="1"/>
          </p:cNvSpPr>
          <p:nvPr>
            <p:ph idx="1"/>
          </p:nvPr>
        </p:nvSpPr>
        <p:spPr/>
        <p:txBody>
          <a:bodyPr/>
          <a:lstStyle/>
          <a:p>
            <a:pPr marL="0" indent="0">
              <a:buNone/>
            </a:pPr>
            <a:r>
              <a:rPr lang="es-419" dirty="0"/>
              <a:t>Habilidad:</a:t>
            </a:r>
          </a:p>
          <a:p>
            <a:pPr marL="0" indent="0">
              <a:buNone/>
            </a:pPr>
            <a:r>
              <a:rPr lang="es-419" dirty="0"/>
              <a:t>Lugar:</a:t>
            </a:r>
          </a:p>
          <a:p>
            <a:pPr marL="0" indent="0">
              <a:buNone/>
            </a:pPr>
            <a:endParaRPr lang="es-419" dirty="0"/>
          </a:p>
          <a:p>
            <a:pPr marL="0" indent="0">
              <a:buNone/>
            </a:pPr>
            <a:r>
              <a:rPr lang="es-419" dirty="0"/>
              <a:t>Ejemplos:</a:t>
            </a:r>
          </a:p>
        </p:txBody>
      </p:sp>
    </p:spTree>
    <p:extLst>
      <p:ext uri="{BB962C8B-B14F-4D97-AF65-F5344CB8AC3E}">
        <p14:creationId xmlns:p14="http://schemas.microsoft.com/office/powerpoint/2010/main" val="4093512081"/>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1615" y="1978546"/>
            <a:ext cx="11329555" cy="4351338"/>
          </a:xfrm>
        </p:spPr>
        <p:txBody>
          <a:bodyPr/>
          <a:lstStyle/>
          <a:p>
            <a:pPr marL="0" indent="0" algn="r">
              <a:buNone/>
            </a:pPr>
            <a:r>
              <a:rPr lang="es-US" i="1" dirty="0"/>
              <a:t>“Muchos de ustedes han emigrado a este país a costa de un gran sacrificio, pero con la esperanza de crear una nueva vida. No se desanimen por cualquier reto o dificultades que se encuentren….Por favor no se sientan apenados de sus tradiciones….No olviden las lecciones aprendidas de sus abuelos y personas mayores, que son lo que pueden traer para enriquecer la vida de esta tierra Americana” </a:t>
            </a:r>
            <a:r>
              <a:rPr lang="es-US" sz="2000" i="1" dirty="0"/>
              <a:t>(Papa Francisco, 2015)</a:t>
            </a:r>
          </a:p>
        </p:txBody>
      </p:sp>
      <p:sp>
        <p:nvSpPr>
          <p:cNvPr id="5" name="Rectangle 4"/>
          <p:cNvSpPr/>
          <p:nvPr/>
        </p:nvSpPr>
        <p:spPr>
          <a:xfrm>
            <a:off x="779318" y="4801717"/>
            <a:ext cx="11222181" cy="1200329"/>
          </a:xfrm>
          <a:prstGeom prst="rect">
            <a:avLst/>
          </a:prstGeom>
        </p:spPr>
        <p:txBody>
          <a:bodyPr wrap="square">
            <a:spAutoFit/>
          </a:bodyPr>
          <a:lstStyle/>
          <a:p>
            <a:pPr algn="ctr"/>
            <a:r>
              <a:rPr lang="en-US" b="1" i="1" dirty="0">
                <a:latin typeface="Helvetica-BoldOblique"/>
              </a:rPr>
              <a:t>Many of you have immigrated to this country at great personal cost, but in the hope of building a new life. Do not be discouraged by whatever challenges and hardships you face….Please do not be ashamed of your traditions...Do not forget the lessons you learned from your elders, which are something you can bring to enrich the life of this American land. </a:t>
            </a:r>
            <a:r>
              <a:rPr lang="en-US" b="1" dirty="0">
                <a:latin typeface="Helvetica-Bold"/>
              </a:rPr>
              <a:t>(Pope Francis, 2015)</a:t>
            </a:r>
            <a:endParaRPr lang="en-US" dirty="0"/>
          </a:p>
        </p:txBody>
      </p:sp>
      <p:pic>
        <p:nvPicPr>
          <p:cNvPr id="4" name="Picture 3">
            <a:extLst>
              <a:ext uri="{FF2B5EF4-FFF2-40B4-BE49-F238E27FC236}">
                <a16:creationId xmlns:a16="http://schemas.microsoft.com/office/drawing/2014/main" id="{D29DA8FD-AFE3-4796-8F06-E6CABF0D028A}"/>
              </a:ext>
            </a:extLst>
          </p:cNvPr>
          <p:cNvPicPr>
            <a:picLocks noChangeAspect="1"/>
          </p:cNvPicPr>
          <p:nvPr/>
        </p:nvPicPr>
        <p:blipFill>
          <a:blip r:embed="rId3"/>
          <a:stretch>
            <a:fillRect/>
          </a:stretch>
        </p:blipFill>
        <p:spPr>
          <a:xfrm>
            <a:off x="8511207" y="242276"/>
            <a:ext cx="3232944" cy="858937"/>
          </a:xfrm>
          <a:prstGeom prst="rect">
            <a:avLst/>
          </a:prstGeom>
        </p:spPr>
      </p:pic>
    </p:spTree>
    <p:extLst>
      <p:ext uri="{BB962C8B-B14F-4D97-AF65-F5344CB8AC3E}">
        <p14:creationId xmlns:p14="http://schemas.microsoft.com/office/powerpoint/2010/main" val="1972967112"/>
      </p:ext>
    </p:extLst>
  </p:cSld>
  <p:clrMapOvr>
    <a:masterClrMapping/>
  </p:clrMapOvr>
  <p:transition spd="med" advClick="0" advTm="45000">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1472" y="304800"/>
            <a:ext cx="9399228" cy="1200416"/>
          </a:xfrm>
        </p:spPr>
        <p:txBody>
          <a:bodyPr>
            <a:normAutofit fontScale="90000"/>
          </a:bodyPr>
          <a:lstStyle/>
          <a:p>
            <a:pPr algn="ctr"/>
            <a:r>
              <a:rPr lang="es-ES" b="1" dirty="0">
                <a:solidFill>
                  <a:srgbClr val="5478BC"/>
                </a:solidFill>
                <a:latin typeface="Avenir Medium"/>
              </a:rPr>
              <a:t>Importancia de hablarle a nuestros bebes y niños pequeños.</a:t>
            </a:r>
          </a:p>
        </p:txBody>
      </p:sp>
      <p:sp>
        <p:nvSpPr>
          <p:cNvPr id="3" name="Content Placeholder 2"/>
          <p:cNvSpPr>
            <a:spLocks noGrp="1"/>
          </p:cNvSpPr>
          <p:nvPr>
            <p:ph sz="half" idx="1"/>
          </p:nvPr>
        </p:nvSpPr>
        <p:spPr>
          <a:xfrm>
            <a:off x="5599470" y="1767491"/>
            <a:ext cx="6435213" cy="4475993"/>
          </a:xfrm>
        </p:spPr>
        <p:txBody>
          <a:bodyPr>
            <a:normAutofit/>
          </a:bodyPr>
          <a:lstStyle/>
          <a:p>
            <a:pPr>
              <a:buClr>
                <a:srgbClr val="00A89E"/>
              </a:buClr>
              <a:buSzPct val="100000"/>
              <a:buFont typeface="Wingdings" panose="05000000000000000000" pitchFamily="2" charset="2"/>
              <a:buChar char="þ"/>
            </a:pPr>
            <a:r>
              <a:rPr lang="es-ES" sz="2400" dirty="0">
                <a:solidFill>
                  <a:srgbClr val="002060"/>
                </a:solidFill>
                <a:latin typeface="Gill Sans MT" panose="020B0502020104020203" pitchFamily="34" charset="0"/>
              </a:rPr>
              <a:t>Los estudios demuestran que los niños necesitan escuchar alrededor de 21.000 palabras por día para garantizar que su vocabulario pueda desarrollarse a un ritmo adecuado. </a:t>
            </a:r>
          </a:p>
          <a:p>
            <a:pPr>
              <a:buClr>
                <a:srgbClr val="00A89E"/>
              </a:buClr>
              <a:buSzPct val="100000"/>
              <a:buFont typeface="Wingdings" panose="05000000000000000000" pitchFamily="2" charset="2"/>
              <a:buChar char="þ"/>
            </a:pPr>
            <a:r>
              <a:rPr lang="es-ES" sz="2400" dirty="0">
                <a:solidFill>
                  <a:srgbClr val="002060"/>
                </a:solidFill>
                <a:latin typeface="Gill Sans MT" panose="020B0502020104020203" pitchFamily="34" charset="0"/>
              </a:rPr>
              <a:t>La exposición al lenguaje desde el nacimiento hasta los tres años es crucial para su propio desarrollo lingüístico. </a:t>
            </a:r>
          </a:p>
          <a:p>
            <a:pPr>
              <a:buClr>
                <a:srgbClr val="00A89E"/>
              </a:buClr>
              <a:buSzPct val="100000"/>
              <a:buFont typeface="Wingdings" panose="05000000000000000000" pitchFamily="2" charset="2"/>
              <a:buChar char="þ"/>
            </a:pPr>
            <a:r>
              <a:rPr lang="es-ES" sz="2400" dirty="0">
                <a:solidFill>
                  <a:srgbClr val="002060"/>
                </a:solidFill>
                <a:latin typeface="Gill Sans MT" panose="020B0502020104020203" pitchFamily="34" charset="0"/>
              </a:rPr>
              <a:t>Sobre todo al principio, son los padres los que juegan el papel más importante en este proceso de aprendizaje y la televisión/teléfonos/</a:t>
            </a:r>
            <a:r>
              <a:rPr lang="es-ES" sz="2400" dirty="0" err="1">
                <a:solidFill>
                  <a:srgbClr val="002060"/>
                </a:solidFill>
                <a:latin typeface="Gill Sans MT" panose="020B0502020104020203" pitchFamily="34" charset="0"/>
              </a:rPr>
              <a:t>tablets</a:t>
            </a:r>
            <a:r>
              <a:rPr lang="es-ES" sz="2400" dirty="0">
                <a:solidFill>
                  <a:srgbClr val="002060"/>
                </a:solidFill>
                <a:latin typeface="Gill Sans MT" panose="020B0502020104020203" pitchFamily="34" charset="0"/>
              </a:rPr>
              <a:t> no es un buen sustituto.</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677" y="182366"/>
            <a:ext cx="1934153" cy="623162"/>
          </a:xfrm>
          <a:prstGeom prst="rect">
            <a:avLst/>
          </a:prstGeom>
        </p:spPr>
      </p:pic>
      <p:sp>
        <p:nvSpPr>
          <p:cNvPr id="4" name="TextBox 3"/>
          <p:cNvSpPr txBox="1"/>
          <p:nvPr/>
        </p:nvSpPr>
        <p:spPr>
          <a:xfrm>
            <a:off x="10147852" y="6467591"/>
            <a:ext cx="2872408" cy="276999"/>
          </a:xfrm>
          <a:prstGeom prst="rect">
            <a:avLst/>
          </a:prstGeom>
          <a:noFill/>
        </p:spPr>
        <p:txBody>
          <a:bodyPr wrap="square" rtlCol="0">
            <a:spAutoFit/>
          </a:bodyPr>
          <a:lstStyle/>
          <a:p>
            <a:r>
              <a:rPr lang="en-US" sz="1200" dirty="0">
                <a:solidFill>
                  <a:srgbClr val="5478BC"/>
                </a:solidFill>
                <a:latin typeface="Avenir Medium"/>
              </a:rPr>
              <a:t>Hart, B. &amp; </a:t>
            </a:r>
            <a:r>
              <a:rPr lang="en-US" sz="1200" dirty="0" err="1">
                <a:solidFill>
                  <a:srgbClr val="5478BC"/>
                </a:solidFill>
                <a:latin typeface="Avenir Medium"/>
              </a:rPr>
              <a:t>Risley</a:t>
            </a:r>
            <a:r>
              <a:rPr lang="en-US" sz="1200" dirty="0">
                <a:solidFill>
                  <a:srgbClr val="5478BC"/>
                </a:solidFill>
                <a:latin typeface="Avenir Medium"/>
              </a:rPr>
              <a:t>, T. 2003</a:t>
            </a:r>
          </a:p>
        </p:txBody>
      </p:sp>
      <p:pic>
        <p:nvPicPr>
          <p:cNvPr id="5122" name="Picture 2" descr="Related image">
            <a:extLst>
              <a:ext uri="{FF2B5EF4-FFF2-40B4-BE49-F238E27FC236}">
                <a16:creationId xmlns:a16="http://schemas.microsoft.com/office/drawing/2014/main" id="{FB2FB0D8-669C-4212-8737-AC3D68F878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481" y="2085739"/>
            <a:ext cx="4918587" cy="32790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7" name="Picture 6">
            <a:extLst>
              <a:ext uri="{FF2B5EF4-FFF2-40B4-BE49-F238E27FC236}">
                <a16:creationId xmlns:a16="http://schemas.microsoft.com/office/drawing/2014/main" id="{8B66C77A-8D53-4756-A043-E1402379810E}"/>
              </a:ext>
            </a:extLst>
          </p:cNvPr>
          <p:cNvPicPr>
            <a:picLocks noChangeAspect="1"/>
          </p:cNvPicPr>
          <p:nvPr/>
        </p:nvPicPr>
        <p:blipFill>
          <a:blip r:embed="rId5"/>
          <a:stretch>
            <a:fillRect/>
          </a:stretch>
        </p:blipFill>
        <p:spPr>
          <a:xfrm>
            <a:off x="462116" y="6111096"/>
            <a:ext cx="1863103" cy="494994"/>
          </a:xfrm>
          <a:prstGeom prst="rect">
            <a:avLst/>
          </a:prstGeom>
        </p:spPr>
      </p:pic>
    </p:spTree>
    <p:extLst>
      <p:ext uri="{BB962C8B-B14F-4D97-AF65-F5344CB8AC3E}">
        <p14:creationId xmlns:p14="http://schemas.microsoft.com/office/powerpoint/2010/main" val="21752547"/>
      </p:ext>
    </p:extLst>
  </p:cSld>
  <p:clrMapOvr>
    <a:masterClrMapping/>
  </p:clrMapOvr>
  <p:transition spd="med" advClick="0" advTm="45000">
    <p:fade/>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5"/>
        <p:cNvGrpSpPr/>
        <p:nvPr/>
      </p:nvGrpSpPr>
      <p:grpSpPr>
        <a:xfrm>
          <a:off x="0" y="0"/>
          <a:ext cx="0" cy="0"/>
          <a:chOff x="0" y="0"/>
          <a:chExt cx="0" cy="0"/>
        </a:xfrm>
      </p:grpSpPr>
      <p:sp>
        <p:nvSpPr>
          <p:cNvPr id="118" name="Rectangle 117">
            <a:extLst>
              <a:ext uri="{FF2B5EF4-FFF2-40B4-BE49-F238E27FC236}">
                <a16:creationId xmlns:a16="http://schemas.microsoft.com/office/drawing/2014/main" id="{23962611-DFD5-4092-AAFD-559E3DFCE2C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rgbClr val="00B0F0">
                  <a:lumMod val="90000"/>
                </a:srgbClr>
              </a:gs>
              <a:gs pos="25000">
                <a:srgbClr val="00B0F0">
                  <a:lumMod val="90000"/>
                </a:srgb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0" name="Picture 119">
            <a:extLst>
              <a:ext uri="{FF2B5EF4-FFF2-40B4-BE49-F238E27FC236}">
                <a16:creationId xmlns:a16="http://schemas.microsoft.com/office/drawing/2014/main" id="{2270F1FA-0425-408F-9861-80BF5AFB276D}"/>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6" name="Shape 106"/>
          <p:cNvSpPr txBox="1">
            <a:spLocks noGrp="1"/>
          </p:cNvSpPr>
          <p:nvPr>
            <p:ph type="title"/>
          </p:nvPr>
        </p:nvSpPr>
        <p:spPr>
          <a:xfrm>
            <a:off x="2762865" y="1517637"/>
            <a:ext cx="6387697" cy="3142853"/>
          </a:xfrm>
          <a:prstGeom prst="rect">
            <a:avLst/>
          </a:prstGeom>
        </p:spPr>
        <p:txBody>
          <a:bodyPr vert="horz" lIns="91440" tIns="45720" rIns="91440" bIns="45720" rtlCol="0" anchor="b" anchorCtr="0">
            <a:normAutofit/>
          </a:bodyPr>
          <a:lstStyle/>
          <a:p>
            <a:pPr marL="0" marR="0" lvl="0" indent="0" algn="ctr">
              <a:buClr>
                <a:srgbClr val="002060"/>
              </a:buClr>
              <a:buSzPct val="25000"/>
            </a:pPr>
            <a:r>
              <a:rPr lang="es-419" sz="6000" b="1" kern="1200" dirty="0">
                <a:solidFill>
                  <a:srgbClr val="FFFFFF"/>
                </a:solidFill>
                <a:latin typeface="Gill Sans MT" panose="020B0502020104020203" pitchFamily="34" charset="0"/>
              </a:rPr>
              <a:t>Edades y etapas del desarrollo del habla y lenguaje</a:t>
            </a:r>
          </a:p>
        </p:txBody>
      </p:sp>
      <p:pic>
        <p:nvPicPr>
          <p:cNvPr id="3" name="Picture 2">
            <a:extLst>
              <a:ext uri="{FF2B5EF4-FFF2-40B4-BE49-F238E27FC236}">
                <a16:creationId xmlns:a16="http://schemas.microsoft.com/office/drawing/2014/main" id="{2E862DF2-134C-4599-A3B4-00689D400E8B}"/>
              </a:ext>
            </a:extLst>
          </p:cNvPr>
          <p:cNvPicPr>
            <a:picLocks noChangeAspect="1"/>
          </p:cNvPicPr>
          <p:nvPr/>
        </p:nvPicPr>
        <p:blipFill>
          <a:blip r:embed="rId4"/>
          <a:stretch>
            <a:fillRect/>
          </a:stretch>
        </p:blipFill>
        <p:spPr>
          <a:xfrm>
            <a:off x="9998165" y="163002"/>
            <a:ext cx="1863103" cy="494994"/>
          </a:xfrm>
          <a:prstGeom prst="rect">
            <a:avLst/>
          </a:prstGeom>
        </p:spPr>
      </p:pic>
    </p:spTree>
    <p:extLst>
      <p:ext uri="{BB962C8B-B14F-4D97-AF65-F5344CB8AC3E}">
        <p14:creationId xmlns:p14="http://schemas.microsoft.com/office/powerpoint/2010/main" val="2967016272"/>
      </p:ext>
    </p:extLst>
  </p:cSld>
  <p:clrMapOvr>
    <a:masterClrMapping/>
  </p:clrMapOvr>
  <p:transition spd="med" advClick="0" advTm="45000">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Shape 106"/>
          <p:cNvSpPr txBox="1">
            <a:spLocks noGrp="1"/>
          </p:cNvSpPr>
          <p:nvPr>
            <p:ph type="title"/>
          </p:nvPr>
        </p:nvSpPr>
        <p:spPr>
          <a:xfrm>
            <a:off x="11286960" y="172451"/>
            <a:ext cx="780715" cy="6601327"/>
          </a:xfrm>
          <a:prstGeom prst="rect">
            <a:avLst/>
          </a:prstGeom>
          <a:noFill/>
          <a:ln>
            <a:noFill/>
          </a:ln>
        </p:spPr>
        <p:txBody>
          <a:bodyPr vert="vert" lIns="91425" tIns="45700" rIns="91425" bIns="45700" anchor="b" anchorCtr="0">
            <a:noAutofit/>
          </a:bodyPr>
          <a:lstStyle/>
          <a:p>
            <a:pPr marL="0" marR="0" lvl="0" indent="0" algn="ctr" rtl="0">
              <a:lnSpc>
                <a:spcPct val="90000"/>
              </a:lnSpc>
              <a:spcBef>
                <a:spcPts val="0"/>
              </a:spcBef>
              <a:buClr>
                <a:srgbClr val="002060"/>
              </a:buClr>
              <a:buSzPct val="25000"/>
              <a:buFont typeface="Arial"/>
              <a:buNone/>
            </a:pPr>
            <a:r>
              <a:rPr lang="en-US" sz="5400" b="1" dirty="0" err="1">
                <a:solidFill>
                  <a:srgbClr val="002060"/>
                </a:solidFill>
                <a:latin typeface="Baskerville Old Face" panose="02020602080505020303" pitchFamily="18" charset="0"/>
              </a:rPr>
              <a:t>Nacimiento</a:t>
            </a:r>
            <a:r>
              <a:rPr lang="en-US" sz="5400" b="1" dirty="0">
                <a:solidFill>
                  <a:srgbClr val="002060"/>
                </a:solidFill>
                <a:latin typeface="Baskerville Old Face" panose="02020602080505020303" pitchFamily="18" charset="0"/>
              </a:rPr>
              <a:t> a 1 </a:t>
            </a:r>
            <a:r>
              <a:rPr lang="en-US" sz="5400" b="1" dirty="0" err="1">
                <a:solidFill>
                  <a:srgbClr val="002060"/>
                </a:solidFill>
                <a:latin typeface="Baskerville Old Face" panose="02020602080505020303" pitchFamily="18" charset="0"/>
              </a:rPr>
              <a:t>año</a:t>
            </a:r>
            <a:endParaRPr lang="en-US" sz="5400" b="1" dirty="0">
              <a:solidFill>
                <a:srgbClr val="002060"/>
              </a:solidFill>
              <a:latin typeface="Baskerville Old Face" panose="02020602080505020303" pitchFamily="18" charset="0"/>
            </a:endParaRPr>
          </a:p>
        </p:txBody>
      </p:sp>
      <p:pic>
        <p:nvPicPr>
          <p:cNvPr id="2" name="Picture 1"/>
          <p:cNvPicPr>
            <a:picLocks noChangeAspect="1"/>
          </p:cNvPicPr>
          <p:nvPr/>
        </p:nvPicPr>
        <p:blipFill>
          <a:blip r:embed="rId3"/>
          <a:stretch>
            <a:fillRect/>
          </a:stretch>
        </p:blipFill>
        <p:spPr>
          <a:xfrm>
            <a:off x="2273968" y="172451"/>
            <a:ext cx="7952874" cy="624038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3" name="Rectangle 2"/>
          <p:cNvSpPr/>
          <p:nvPr/>
        </p:nvSpPr>
        <p:spPr>
          <a:xfrm>
            <a:off x="6797842" y="6466001"/>
            <a:ext cx="3693695" cy="276999"/>
          </a:xfrm>
          <a:prstGeom prst="rect">
            <a:avLst/>
          </a:prstGeom>
        </p:spPr>
        <p:txBody>
          <a:bodyPr wrap="square">
            <a:spAutoFit/>
          </a:bodyPr>
          <a:lstStyle/>
          <a:p>
            <a:r>
              <a:rPr lang="en-US" sz="1200" dirty="0"/>
              <a:t>https://</a:t>
            </a:r>
            <a:r>
              <a:rPr lang="en-US" sz="1200" dirty="0" err="1"/>
              <a:t>www.agbell.org</a:t>
            </a:r>
            <a:r>
              <a:rPr lang="en-US" sz="1200" dirty="0"/>
              <a:t>/</a:t>
            </a:r>
            <a:r>
              <a:rPr lang="en-US" sz="1200" dirty="0" err="1"/>
              <a:t>Tertiary.aspx?id</a:t>
            </a:r>
            <a:r>
              <a:rPr lang="en-US" sz="1200" dirty="0"/>
              <a:t>=1215</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452" y="566803"/>
            <a:ext cx="704833" cy="5451676"/>
          </a:xfrm>
          <a:prstGeom prst="rect">
            <a:avLst/>
          </a:prstGeom>
        </p:spPr>
      </p:pic>
    </p:spTree>
    <p:extLst>
      <p:ext uri="{BB962C8B-B14F-4D97-AF65-F5344CB8AC3E}">
        <p14:creationId xmlns:p14="http://schemas.microsoft.com/office/powerpoint/2010/main" val="265993804"/>
      </p:ext>
    </p:extLst>
  </p:cSld>
  <p:clrMapOvr>
    <a:masterClrMapping/>
  </p:clrMapOvr>
  <p:transition spd="med" advClick="0" advTm="45000">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4" name="Shape 106"/>
          <p:cNvSpPr txBox="1">
            <a:spLocks noGrp="1"/>
          </p:cNvSpPr>
          <p:nvPr>
            <p:ph type="title"/>
          </p:nvPr>
        </p:nvSpPr>
        <p:spPr>
          <a:xfrm>
            <a:off x="276727" y="360947"/>
            <a:ext cx="1720518" cy="6382053"/>
          </a:xfrm>
          <a:prstGeom prst="rect">
            <a:avLst/>
          </a:prstGeom>
          <a:noFill/>
          <a:ln>
            <a:noFill/>
          </a:ln>
        </p:spPr>
        <p:txBody>
          <a:bodyPr vert="vert270" lIns="91425" tIns="45700" rIns="91425" bIns="45700" anchor="ctr" anchorCtr="0">
            <a:noAutofit/>
          </a:bodyPr>
          <a:lstStyle/>
          <a:p>
            <a:pPr marL="0" marR="0" lvl="0" indent="0" algn="ctr" rtl="0">
              <a:lnSpc>
                <a:spcPct val="90000"/>
              </a:lnSpc>
              <a:spcBef>
                <a:spcPts val="0"/>
              </a:spcBef>
              <a:buClr>
                <a:srgbClr val="002060"/>
              </a:buClr>
              <a:buSzPct val="25000"/>
              <a:buFont typeface="Arial"/>
              <a:buNone/>
            </a:pPr>
            <a:r>
              <a:rPr lang="en-US" sz="4000" b="1" dirty="0">
                <a:solidFill>
                  <a:srgbClr val="002060"/>
                </a:solidFill>
                <a:latin typeface="Baskerville Old Face" panose="02020602080505020303" pitchFamily="18" charset="0"/>
              </a:rPr>
              <a:t> </a:t>
            </a:r>
            <a:r>
              <a:rPr lang="en-US" sz="4000" b="1" dirty="0" err="1">
                <a:solidFill>
                  <a:srgbClr val="002060"/>
                </a:solidFill>
                <a:latin typeface="Avenir Medium"/>
              </a:rPr>
              <a:t>Hitos</a:t>
            </a:r>
            <a:r>
              <a:rPr lang="en-US" sz="4000" b="1" dirty="0">
                <a:solidFill>
                  <a:srgbClr val="002060"/>
                </a:solidFill>
                <a:latin typeface="Avenir Medium"/>
              </a:rPr>
              <a:t> del </a:t>
            </a:r>
            <a:r>
              <a:rPr lang="en-US" sz="4000" b="1" dirty="0" err="1">
                <a:solidFill>
                  <a:srgbClr val="002060"/>
                </a:solidFill>
                <a:latin typeface="Avenir Medium"/>
              </a:rPr>
              <a:t>desarrollo</a:t>
            </a:r>
            <a:r>
              <a:rPr lang="en-US" sz="4000" b="1" dirty="0">
                <a:solidFill>
                  <a:srgbClr val="002060"/>
                </a:solidFill>
                <a:latin typeface="Avenir Medium"/>
              </a:rPr>
              <a:t/>
            </a:r>
            <a:br>
              <a:rPr lang="en-US" sz="4000" b="1" dirty="0">
                <a:solidFill>
                  <a:srgbClr val="002060"/>
                </a:solidFill>
                <a:latin typeface="Avenir Medium"/>
              </a:rPr>
            </a:br>
            <a:r>
              <a:rPr lang="en-US" sz="4000" b="1" dirty="0">
                <a:solidFill>
                  <a:srgbClr val="002060"/>
                </a:solidFill>
                <a:latin typeface="Avenir Medium"/>
              </a:rPr>
              <a:t>1 a 2 </a:t>
            </a:r>
            <a:r>
              <a:rPr lang="en-US" sz="4000" b="1" dirty="0" err="1">
                <a:solidFill>
                  <a:srgbClr val="002060"/>
                </a:solidFill>
                <a:latin typeface="Avenir Medium"/>
              </a:rPr>
              <a:t>años</a:t>
            </a:r>
            <a:endParaRPr lang="en-US" sz="4000" b="1" dirty="0">
              <a:solidFill>
                <a:srgbClr val="002060"/>
              </a:solidFill>
              <a:latin typeface="Avenir Medium"/>
            </a:endParaRPr>
          </a:p>
        </p:txBody>
      </p:sp>
      <p:sp>
        <p:nvSpPr>
          <p:cNvPr id="5" name="Rectangle 4"/>
          <p:cNvSpPr/>
          <p:nvPr/>
        </p:nvSpPr>
        <p:spPr>
          <a:xfrm>
            <a:off x="8326637" y="6497011"/>
            <a:ext cx="3693695" cy="276999"/>
          </a:xfrm>
          <a:prstGeom prst="rect">
            <a:avLst/>
          </a:prstGeom>
        </p:spPr>
        <p:txBody>
          <a:bodyPr wrap="square">
            <a:spAutoFit/>
          </a:bodyPr>
          <a:lstStyle/>
          <a:p>
            <a:r>
              <a:rPr lang="en-US" sz="1200" dirty="0">
                <a:solidFill>
                  <a:srgbClr val="5478BC"/>
                </a:solidFill>
                <a:latin typeface="Avenir Medium"/>
              </a:rPr>
              <a:t>https://</a:t>
            </a:r>
            <a:r>
              <a:rPr lang="en-US" sz="1200" dirty="0" err="1">
                <a:solidFill>
                  <a:srgbClr val="5478BC"/>
                </a:solidFill>
                <a:latin typeface="Avenir Medium"/>
              </a:rPr>
              <a:t>www.agbell.org</a:t>
            </a:r>
            <a:r>
              <a:rPr lang="en-US" sz="1200" dirty="0">
                <a:solidFill>
                  <a:srgbClr val="5478BC"/>
                </a:solidFill>
                <a:latin typeface="Avenir Medium"/>
              </a:rPr>
              <a:t>/</a:t>
            </a:r>
            <a:r>
              <a:rPr lang="en-US" sz="1200" dirty="0" err="1">
                <a:solidFill>
                  <a:srgbClr val="5478BC"/>
                </a:solidFill>
                <a:latin typeface="Avenir Medium"/>
              </a:rPr>
              <a:t>Tertiary.aspx?id</a:t>
            </a:r>
            <a:r>
              <a:rPr lang="en-US" sz="1200" dirty="0">
                <a:solidFill>
                  <a:srgbClr val="5478BC"/>
                </a:solidFill>
                <a:latin typeface="Avenir Medium"/>
              </a:rPr>
              <a:t>=1215</a:t>
            </a:r>
          </a:p>
        </p:txBody>
      </p:sp>
      <p:pic>
        <p:nvPicPr>
          <p:cNvPr id="3" name="Picture 2"/>
          <p:cNvPicPr>
            <a:picLocks noChangeAspect="1"/>
          </p:cNvPicPr>
          <p:nvPr/>
        </p:nvPicPr>
        <p:blipFill>
          <a:blip r:embed="rId3"/>
          <a:stretch>
            <a:fillRect/>
          </a:stretch>
        </p:blipFill>
        <p:spPr>
          <a:xfrm>
            <a:off x="2093495" y="172451"/>
            <a:ext cx="9710153" cy="592756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537990" y="278296"/>
            <a:ext cx="1013621" cy="964096"/>
          </a:xfrm>
          <a:prstGeom prst="rect">
            <a:avLst/>
          </a:prstGeom>
        </p:spPr>
      </p:pic>
    </p:spTree>
    <p:extLst>
      <p:ext uri="{BB962C8B-B14F-4D97-AF65-F5344CB8AC3E}">
        <p14:creationId xmlns:p14="http://schemas.microsoft.com/office/powerpoint/2010/main" val="1425853605"/>
      </p:ext>
    </p:extLst>
  </p:cSld>
  <p:clrMapOvr>
    <a:masterClrMapping/>
  </p:clrMapOvr>
  <p:transition spd="med" advClick="0" advTm="45000">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4" name="Shape 106"/>
          <p:cNvSpPr txBox="1">
            <a:spLocks noGrp="1"/>
          </p:cNvSpPr>
          <p:nvPr>
            <p:ph type="title"/>
          </p:nvPr>
        </p:nvSpPr>
        <p:spPr>
          <a:xfrm>
            <a:off x="264985" y="2713383"/>
            <a:ext cx="780715" cy="3090023"/>
          </a:xfrm>
          <a:prstGeom prst="rect">
            <a:avLst/>
          </a:prstGeom>
          <a:noFill/>
          <a:ln>
            <a:noFill/>
          </a:ln>
        </p:spPr>
        <p:txBody>
          <a:bodyPr vert="vert270" lIns="91425" tIns="45700" rIns="91425" bIns="45700" anchor="b" anchorCtr="0">
            <a:noAutofit/>
          </a:bodyPr>
          <a:lstStyle/>
          <a:p>
            <a:pPr marL="0" marR="0" lvl="0" indent="0" algn="ctr" rtl="0">
              <a:lnSpc>
                <a:spcPct val="90000"/>
              </a:lnSpc>
              <a:spcBef>
                <a:spcPts val="0"/>
              </a:spcBef>
              <a:buClr>
                <a:srgbClr val="002060"/>
              </a:buClr>
              <a:buSzPct val="25000"/>
              <a:buFont typeface="Arial"/>
              <a:buNone/>
            </a:pPr>
            <a:r>
              <a:rPr lang="en-US" sz="5400" b="1" dirty="0">
                <a:solidFill>
                  <a:srgbClr val="002060"/>
                </a:solidFill>
                <a:latin typeface="Baskerville Old Face" panose="02020602080505020303" pitchFamily="18" charset="0"/>
              </a:rPr>
              <a:t> 2 a 3 </a:t>
            </a:r>
            <a:r>
              <a:rPr lang="en-US" sz="5400" b="1" dirty="0" err="1">
                <a:solidFill>
                  <a:srgbClr val="002060"/>
                </a:solidFill>
                <a:latin typeface="Baskerville Old Face" panose="02020602080505020303" pitchFamily="18" charset="0"/>
              </a:rPr>
              <a:t>años</a:t>
            </a:r>
            <a:endParaRPr lang="en-US" sz="5400" b="1" dirty="0">
              <a:solidFill>
                <a:srgbClr val="002060"/>
              </a:solidFill>
              <a:latin typeface="Baskerville Old Face" panose="02020602080505020303" pitchFamily="18" charset="0"/>
            </a:endParaRPr>
          </a:p>
        </p:txBody>
      </p:sp>
      <p:pic>
        <p:nvPicPr>
          <p:cNvPr id="3" name="Picture 2"/>
          <p:cNvPicPr>
            <a:picLocks noChangeAspect="1"/>
          </p:cNvPicPr>
          <p:nvPr/>
        </p:nvPicPr>
        <p:blipFill>
          <a:blip r:embed="rId3"/>
          <a:stretch>
            <a:fillRect/>
          </a:stretch>
        </p:blipFill>
        <p:spPr>
          <a:xfrm>
            <a:off x="966187" y="406451"/>
            <a:ext cx="9457597" cy="5922243"/>
          </a:xfrm>
          <a:prstGeom prst="rect">
            <a:avLst/>
          </a:prstGeom>
        </p:spPr>
      </p:pic>
      <p:sp>
        <p:nvSpPr>
          <p:cNvPr id="6" name="Rectangle 5"/>
          <p:cNvSpPr/>
          <p:nvPr/>
        </p:nvSpPr>
        <p:spPr>
          <a:xfrm>
            <a:off x="8326637" y="6358511"/>
            <a:ext cx="3693695" cy="276999"/>
          </a:xfrm>
          <a:prstGeom prst="rect">
            <a:avLst/>
          </a:prstGeom>
        </p:spPr>
        <p:txBody>
          <a:bodyPr wrap="square">
            <a:spAutoFit/>
          </a:bodyPr>
          <a:lstStyle/>
          <a:p>
            <a:r>
              <a:rPr lang="en-US" sz="1200" dirty="0">
                <a:solidFill>
                  <a:srgbClr val="5478BC"/>
                </a:solidFill>
                <a:latin typeface="Avenir Medium"/>
              </a:rPr>
              <a:t>https://</a:t>
            </a:r>
            <a:r>
              <a:rPr lang="en-US" sz="1200" dirty="0" err="1">
                <a:solidFill>
                  <a:srgbClr val="5478BC"/>
                </a:solidFill>
                <a:latin typeface="Avenir Medium"/>
              </a:rPr>
              <a:t>www.agbell.org</a:t>
            </a:r>
            <a:r>
              <a:rPr lang="en-US" sz="1200" dirty="0">
                <a:solidFill>
                  <a:srgbClr val="5478BC"/>
                </a:solidFill>
                <a:latin typeface="Avenir Medium"/>
              </a:rPr>
              <a:t>/</a:t>
            </a:r>
            <a:r>
              <a:rPr lang="en-US" sz="1200" dirty="0" err="1">
                <a:solidFill>
                  <a:srgbClr val="5478BC"/>
                </a:solidFill>
                <a:latin typeface="Avenir Medium"/>
              </a:rPr>
              <a:t>Tertiary.aspx?id</a:t>
            </a:r>
            <a:r>
              <a:rPr lang="en-US" sz="1200" dirty="0">
                <a:solidFill>
                  <a:srgbClr val="5478BC"/>
                </a:solidFill>
                <a:latin typeface="Avenir Medium"/>
              </a:rPr>
              <a:t>=1215</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823712" y="159989"/>
            <a:ext cx="894937" cy="851210"/>
          </a:xfrm>
          <a:prstGeom prst="rect">
            <a:avLst/>
          </a:prstGeom>
        </p:spPr>
      </p:pic>
    </p:spTree>
    <p:extLst>
      <p:ext uri="{BB962C8B-B14F-4D97-AF65-F5344CB8AC3E}">
        <p14:creationId xmlns:p14="http://schemas.microsoft.com/office/powerpoint/2010/main" val="2543609118"/>
      </p:ext>
    </p:extLst>
  </p:cSld>
  <p:clrMapOvr>
    <a:masterClrMapping/>
  </p:clrMapOvr>
  <p:transition spd="med" advClick="0" advTm="45000">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4" name="Shape 106"/>
          <p:cNvSpPr txBox="1">
            <a:spLocks noGrp="1"/>
          </p:cNvSpPr>
          <p:nvPr>
            <p:ph type="title"/>
          </p:nvPr>
        </p:nvSpPr>
        <p:spPr>
          <a:xfrm>
            <a:off x="222059" y="2338659"/>
            <a:ext cx="780715" cy="3441032"/>
          </a:xfrm>
          <a:prstGeom prst="rect">
            <a:avLst/>
          </a:prstGeom>
          <a:noFill/>
          <a:ln>
            <a:noFill/>
          </a:ln>
        </p:spPr>
        <p:txBody>
          <a:bodyPr vert="vert270" lIns="91425" tIns="45700" rIns="91425" bIns="45700" anchor="b" anchorCtr="0">
            <a:noAutofit/>
          </a:bodyPr>
          <a:lstStyle/>
          <a:p>
            <a:pPr marL="0" marR="0" lvl="0" indent="0" algn="ctr" rtl="0">
              <a:lnSpc>
                <a:spcPct val="90000"/>
              </a:lnSpc>
              <a:spcBef>
                <a:spcPts val="0"/>
              </a:spcBef>
              <a:buClr>
                <a:srgbClr val="002060"/>
              </a:buClr>
              <a:buSzPct val="25000"/>
              <a:buFont typeface="Arial"/>
              <a:buNone/>
            </a:pPr>
            <a:r>
              <a:rPr lang="en-US" sz="5400" b="1" dirty="0">
                <a:solidFill>
                  <a:srgbClr val="002060"/>
                </a:solidFill>
                <a:latin typeface="Baskerville Old Face" panose="02020602080505020303" pitchFamily="18" charset="0"/>
              </a:rPr>
              <a:t> 3 a 4 </a:t>
            </a:r>
            <a:r>
              <a:rPr lang="en-US" sz="5400" b="1" dirty="0" err="1">
                <a:solidFill>
                  <a:srgbClr val="002060"/>
                </a:solidFill>
                <a:latin typeface="Baskerville Old Face" panose="02020602080505020303" pitchFamily="18" charset="0"/>
              </a:rPr>
              <a:t>años</a:t>
            </a:r>
            <a:endParaRPr lang="en-US" sz="5400" b="1" dirty="0">
              <a:solidFill>
                <a:srgbClr val="002060"/>
              </a:solidFill>
              <a:latin typeface="Baskerville Old Face" panose="02020602080505020303" pitchFamily="18" charset="0"/>
            </a:endParaRPr>
          </a:p>
        </p:txBody>
      </p:sp>
      <p:pic>
        <p:nvPicPr>
          <p:cNvPr id="3" name="Picture 2"/>
          <p:cNvPicPr>
            <a:picLocks noChangeAspect="1"/>
          </p:cNvPicPr>
          <p:nvPr/>
        </p:nvPicPr>
        <p:blipFill>
          <a:blip r:embed="rId3"/>
          <a:stretch>
            <a:fillRect/>
          </a:stretch>
        </p:blipFill>
        <p:spPr>
          <a:xfrm>
            <a:off x="1112105" y="520842"/>
            <a:ext cx="9938177" cy="5686929"/>
          </a:xfrm>
          <a:prstGeom prst="rect">
            <a:avLst/>
          </a:prstGeom>
        </p:spPr>
      </p:pic>
      <p:sp>
        <p:nvSpPr>
          <p:cNvPr id="6" name="Rectangle 5"/>
          <p:cNvSpPr/>
          <p:nvPr/>
        </p:nvSpPr>
        <p:spPr>
          <a:xfrm>
            <a:off x="8340561" y="6358511"/>
            <a:ext cx="3693695" cy="276999"/>
          </a:xfrm>
          <a:prstGeom prst="rect">
            <a:avLst/>
          </a:prstGeom>
        </p:spPr>
        <p:txBody>
          <a:bodyPr wrap="square">
            <a:spAutoFit/>
          </a:bodyPr>
          <a:lstStyle/>
          <a:p>
            <a:r>
              <a:rPr lang="en-US" sz="1200" dirty="0">
                <a:solidFill>
                  <a:srgbClr val="5478BC"/>
                </a:solidFill>
                <a:latin typeface="Avenir Medium"/>
              </a:rPr>
              <a:t>https://</a:t>
            </a:r>
            <a:r>
              <a:rPr lang="en-US" sz="1200" dirty="0" err="1">
                <a:solidFill>
                  <a:srgbClr val="5478BC"/>
                </a:solidFill>
                <a:latin typeface="Avenir Medium"/>
              </a:rPr>
              <a:t>www.agbell.org</a:t>
            </a:r>
            <a:r>
              <a:rPr lang="en-US" sz="1200" dirty="0">
                <a:solidFill>
                  <a:srgbClr val="5478BC"/>
                </a:solidFill>
                <a:latin typeface="Avenir Medium"/>
              </a:rPr>
              <a:t>/</a:t>
            </a:r>
            <a:r>
              <a:rPr lang="en-US" sz="1200" dirty="0" err="1">
                <a:solidFill>
                  <a:srgbClr val="5478BC"/>
                </a:solidFill>
                <a:latin typeface="Avenir Medium"/>
              </a:rPr>
              <a:t>Tertiary.aspx?id</a:t>
            </a:r>
            <a:r>
              <a:rPr lang="en-US" sz="1200" dirty="0">
                <a:solidFill>
                  <a:srgbClr val="5478BC"/>
                </a:solidFill>
                <a:latin typeface="Avenir Medium"/>
              </a:rPr>
              <a:t>=1215</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741745" y="232607"/>
            <a:ext cx="1046480" cy="995349"/>
          </a:xfrm>
          <a:prstGeom prst="rect">
            <a:avLst/>
          </a:prstGeom>
        </p:spPr>
      </p:pic>
    </p:spTree>
    <p:extLst>
      <p:ext uri="{BB962C8B-B14F-4D97-AF65-F5344CB8AC3E}">
        <p14:creationId xmlns:p14="http://schemas.microsoft.com/office/powerpoint/2010/main" val="2149270097"/>
      </p:ext>
    </p:extLst>
  </p:cSld>
  <p:clrMapOvr>
    <a:masterClrMapping/>
  </p:clrMapOvr>
  <p:transition spd="med" advClick="0" advTm="45000">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4" name="Shape 106"/>
          <p:cNvSpPr txBox="1">
            <a:spLocks noGrp="1"/>
          </p:cNvSpPr>
          <p:nvPr>
            <p:ph type="title"/>
          </p:nvPr>
        </p:nvSpPr>
        <p:spPr>
          <a:xfrm>
            <a:off x="357055" y="1989918"/>
            <a:ext cx="780715" cy="4090736"/>
          </a:xfrm>
          <a:prstGeom prst="rect">
            <a:avLst/>
          </a:prstGeom>
          <a:noFill/>
          <a:ln>
            <a:noFill/>
          </a:ln>
        </p:spPr>
        <p:txBody>
          <a:bodyPr vert="vert270" lIns="91425" tIns="45700" rIns="91425" bIns="45700" anchor="b" anchorCtr="0">
            <a:noAutofit/>
          </a:bodyPr>
          <a:lstStyle/>
          <a:p>
            <a:pPr marL="0" marR="0" lvl="0" indent="0" algn="ctr" rtl="0">
              <a:lnSpc>
                <a:spcPct val="90000"/>
              </a:lnSpc>
              <a:spcBef>
                <a:spcPts val="0"/>
              </a:spcBef>
              <a:buClr>
                <a:srgbClr val="002060"/>
              </a:buClr>
              <a:buSzPct val="25000"/>
              <a:buFont typeface="Arial"/>
              <a:buNone/>
            </a:pPr>
            <a:r>
              <a:rPr lang="en-US" sz="5400" b="1" dirty="0">
                <a:solidFill>
                  <a:srgbClr val="002060"/>
                </a:solidFill>
                <a:latin typeface="Baskerville Old Face" panose="02020602080505020303" pitchFamily="18" charset="0"/>
              </a:rPr>
              <a:t> 4 a 5 </a:t>
            </a:r>
            <a:r>
              <a:rPr lang="en-US" sz="5400" b="1" dirty="0" err="1">
                <a:solidFill>
                  <a:srgbClr val="002060"/>
                </a:solidFill>
                <a:latin typeface="Baskerville Old Face" panose="02020602080505020303" pitchFamily="18" charset="0"/>
              </a:rPr>
              <a:t>años</a:t>
            </a:r>
            <a:endParaRPr lang="en-US" sz="5400" b="1" dirty="0">
              <a:solidFill>
                <a:srgbClr val="002060"/>
              </a:solidFill>
              <a:latin typeface="Baskerville Old Face" panose="02020602080505020303" pitchFamily="18" charset="0"/>
            </a:endParaRPr>
          </a:p>
        </p:txBody>
      </p:sp>
      <p:pic>
        <p:nvPicPr>
          <p:cNvPr id="2" name="Picture 1"/>
          <p:cNvPicPr>
            <a:picLocks noChangeAspect="1"/>
          </p:cNvPicPr>
          <p:nvPr/>
        </p:nvPicPr>
        <p:blipFill>
          <a:blip r:embed="rId3"/>
          <a:stretch>
            <a:fillRect/>
          </a:stretch>
        </p:blipFill>
        <p:spPr>
          <a:xfrm>
            <a:off x="1230907" y="328541"/>
            <a:ext cx="9950908" cy="603250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940527" y="159988"/>
            <a:ext cx="1046480" cy="995349"/>
          </a:xfrm>
          <a:prstGeom prst="rect">
            <a:avLst/>
          </a:prstGeom>
        </p:spPr>
      </p:pic>
      <p:sp>
        <p:nvSpPr>
          <p:cNvPr id="7" name="Rectangle 6"/>
          <p:cNvSpPr/>
          <p:nvPr/>
        </p:nvSpPr>
        <p:spPr>
          <a:xfrm>
            <a:off x="8340561" y="6358511"/>
            <a:ext cx="3693695" cy="276999"/>
          </a:xfrm>
          <a:prstGeom prst="rect">
            <a:avLst/>
          </a:prstGeom>
        </p:spPr>
        <p:txBody>
          <a:bodyPr wrap="square">
            <a:spAutoFit/>
          </a:bodyPr>
          <a:lstStyle/>
          <a:p>
            <a:r>
              <a:rPr lang="en-US" sz="1200" dirty="0">
                <a:solidFill>
                  <a:srgbClr val="5478BC"/>
                </a:solidFill>
                <a:latin typeface="Avenir Medium"/>
              </a:rPr>
              <a:t>https://</a:t>
            </a:r>
            <a:r>
              <a:rPr lang="en-US" sz="1200" dirty="0" err="1">
                <a:solidFill>
                  <a:srgbClr val="5478BC"/>
                </a:solidFill>
                <a:latin typeface="Avenir Medium"/>
              </a:rPr>
              <a:t>www.agbell.org</a:t>
            </a:r>
            <a:r>
              <a:rPr lang="en-US" sz="1200" dirty="0">
                <a:solidFill>
                  <a:srgbClr val="5478BC"/>
                </a:solidFill>
                <a:latin typeface="Avenir Medium"/>
              </a:rPr>
              <a:t>/</a:t>
            </a:r>
            <a:r>
              <a:rPr lang="en-US" sz="1200" dirty="0" err="1">
                <a:solidFill>
                  <a:srgbClr val="5478BC"/>
                </a:solidFill>
                <a:latin typeface="Avenir Medium"/>
              </a:rPr>
              <a:t>Tertiary.aspx?id</a:t>
            </a:r>
            <a:r>
              <a:rPr lang="en-US" sz="1200" dirty="0">
                <a:solidFill>
                  <a:srgbClr val="5478BC"/>
                </a:solidFill>
                <a:latin typeface="Avenir Medium"/>
              </a:rPr>
              <a:t>=1215</a:t>
            </a:r>
          </a:p>
        </p:txBody>
      </p:sp>
    </p:spTree>
    <p:extLst>
      <p:ext uri="{BB962C8B-B14F-4D97-AF65-F5344CB8AC3E}">
        <p14:creationId xmlns:p14="http://schemas.microsoft.com/office/powerpoint/2010/main" val="4176426649"/>
      </p:ext>
    </p:extLst>
  </p:cSld>
  <p:clrMapOvr>
    <a:masterClrMapping/>
  </p:clrMapOvr>
  <p:transition spd="med" advClick="0" advTm="45000">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1472" y="304800"/>
            <a:ext cx="9399228" cy="1200416"/>
          </a:xfrm>
        </p:spPr>
        <p:txBody>
          <a:bodyPr>
            <a:normAutofit fontScale="90000"/>
          </a:bodyPr>
          <a:lstStyle/>
          <a:p>
            <a:pPr algn="ctr"/>
            <a:r>
              <a:rPr lang="es-ES" b="1" dirty="0">
                <a:solidFill>
                  <a:srgbClr val="5478BC"/>
                </a:solidFill>
                <a:latin typeface="Avenir Medium"/>
              </a:rPr>
              <a:t>Importancia de hablarle a nuestros bebes y niños pequeños.</a:t>
            </a:r>
          </a:p>
        </p:txBody>
      </p:sp>
      <p:sp>
        <p:nvSpPr>
          <p:cNvPr id="3" name="Content Placeholder 2"/>
          <p:cNvSpPr>
            <a:spLocks noGrp="1"/>
          </p:cNvSpPr>
          <p:nvPr>
            <p:ph sz="half" idx="1"/>
          </p:nvPr>
        </p:nvSpPr>
        <p:spPr>
          <a:xfrm>
            <a:off x="418691" y="2674616"/>
            <a:ext cx="4649839" cy="2135915"/>
          </a:xfrm>
        </p:spPr>
        <p:txBody>
          <a:bodyPr>
            <a:normAutofit fontScale="92500" lnSpcReduction="10000"/>
          </a:bodyPr>
          <a:lstStyle/>
          <a:p>
            <a:pPr>
              <a:buClr>
                <a:srgbClr val="00A89E"/>
              </a:buClr>
              <a:buSzPct val="100000"/>
              <a:buFont typeface="Wingdings" panose="05000000000000000000" pitchFamily="2" charset="2"/>
              <a:buChar char="þ"/>
            </a:pPr>
            <a:r>
              <a:rPr lang="es-ES" dirty="0">
                <a:solidFill>
                  <a:srgbClr val="00A89E"/>
                </a:solidFill>
                <a:latin typeface="Avenir Medium"/>
              </a:rPr>
              <a:t>La Academia Americana de Pediatría  recomienda que ningún niño menor de dos años de edad vea la televisión o utilice ningún dispositivo tecnológico. </a:t>
            </a:r>
            <a:endParaRPr lang="es-ES" i="1" dirty="0">
              <a:solidFill>
                <a:srgbClr val="00A89E"/>
              </a:solidFill>
              <a:latin typeface="Avenir Medium"/>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677" y="182366"/>
            <a:ext cx="1934153" cy="623162"/>
          </a:xfrm>
          <a:prstGeom prst="rect">
            <a:avLst/>
          </a:prstGeom>
        </p:spPr>
      </p:pic>
      <p:sp>
        <p:nvSpPr>
          <p:cNvPr id="4" name="TextBox 3"/>
          <p:cNvSpPr txBox="1"/>
          <p:nvPr/>
        </p:nvSpPr>
        <p:spPr>
          <a:xfrm>
            <a:off x="10147852" y="6467591"/>
            <a:ext cx="2872408" cy="276999"/>
          </a:xfrm>
          <a:prstGeom prst="rect">
            <a:avLst/>
          </a:prstGeom>
          <a:noFill/>
        </p:spPr>
        <p:txBody>
          <a:bodyPr wrap="square" rtlCol="0">
            <a:spAutoFit/>
          </a:bodyPr>
          <a:lstStyle/>
          <a:p>
            <a:r>
              <a:rPr lang="en-US" sz="1200" dirty="0">
                <a:solidFill>
                  <a:srgbClr val="5478BC"/>
                </a:solidFill>
                <a:latin typeface="Avenir Medium"/>
              </a:rPr>
              <a:t>Hart, B. &amp; </a:t>
            </a:r>
            <a:r>
              <a:rPr lang="en-US" sz="1200" dirty="0" err="1">
                <a:solidFill>
                  <a:srgbClr val="5478BC"/>
                </a:solidFill>
                <a:latin typeface="Avenir Medium"/>
              </a:rPr>
              <a:t>Risley</a:t>
            </a:r>
            <a:r>
              <a:rPr lang="en-US" sz="1200" dirty="0">
                <a:solidFill>
                  <a:srgbClr val="5478BC"/>
                </a:solidFill>
                <a:latin typeface="Avenir Medium"/>
              </a:rPr>
              <a:t>, T. 2003</a:t>
            </a:r>
          </a:p>
        </p:txBody>
      </p:sp>
      <p:sp>
        <p:nvSpPr>
          <p:cNvPr id="6" name="Rectangle 5">
            <a:extLst>
              <a:ext uri="{FF2B5EF4-FFF2-40B4-BE49-F238E27FC236}">
                <a16:creationId xmlns:a16="http://schemas.microsoft.com/office/drawing/2014/main" id="{91472A75-72DC-4041-B263-DCB153505F98}"/>
              </a:ext>
            </a:extLst>
          </p:cNvPr>
          <p:cNvSpPr/>
          <p:nvPr/>
        </p:nvSpPr>
        <p:spPr>
          <a:xfrm>
            <a:off x="4875930" y="6243484"/>
            <a:ext cx="3938771" cy="369332"/>
          </a:xfrm>
          <a:prstGeom prst="rect">
            <a:avLst/>
          </a:prstGeom>
        </p:spPr>
        <p:txBody>
          <a:bodyPr wrap="none">
            <a:spAutoFit/>
          </a:bodyPr>
          <a:lstStyle/>
          <a:p>
            <a:r>
              <a:rPr lang="es-419" b="1" dirty="0">
                <a:solidFill>
                  <a:srgbClr val="002060"/>
                </a:solidFill>
              </a:rPr>
              <a:t>Video: https://youtu.be/mKp8Ao-XdRk</a:t>
            </a:r>
          </a:p>
        </p:txBody>
      </p:sp>
      <p:pic>
        <p:nvPicPr>
          <p:cNvPr id="6146" name="Picture 2" descr="Related image">
            <a:extLst>
              <a:ext uri="{FF2B5EF4-FFF2-40B4-BE49-F238E27FC236}">
                <a16:creationId xmlns:a16="http://schemas.microsoft.com/office/drawing/2014/main" id="{AEF8A944-3D99-4B2C-B59D-41C30CEE69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4724" y="1679000"/>
            <a:ext cx="5742786" cy="41271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534613761"/>
      </p:ext>
    </p:extLst>
  </p:cSld>
  <p:clrMapOvr>
    <a:masterClrMapping/>
  </p:clrMapOvr>
  <p:transition spd="med" advClick="0" advTm="45000">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Recursos</a:t>
            </a:r>
            <a:r>
              <a:rPr lang="en-US" dirty="0"/>
              <a:t> GRATIS online</a:t>
            </a: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1644916216"/>
              </p:ext>
            </p:extLst>
          </p:nvPr>
        </p:nvGraphicFramePr>
        <p:xfrm>
          <a:off x="695325" y="1504949"/>
          <a:ext cx="10658475" cy="4676775"/>
        </p:xfrm>
        <a:graphic>
          <a:graphicData uri="http://schemas.openxmlformats.org/drawingml/2006/table">
            <a:tbl>
              <a:tblPr firstRow="1" firstCol="1" bandRow="1">
                <a:tableStyleId>{5C22544A-7EE6-4342-B048-85BDC9FD1C3A}</a:tableStyleId>
              </a:tblPr>
              <a:tblGrid>
                <a:gridCol w="7410450">
                  <a:extLst>
                    <a:ext uri="{9D8B030D-6E8A-4147-A177-3AD203B41FA5}">
                      <a16:colId xmlns:a16="http://schemas.microsoft.com/office/drawing/2014/main" val="449464750"/>
                    </a:ext>
                  </a:extLst>
                </a:gridCol>
                <a:gridCol w="1638300">
                  <a:extLst>
                    <a:ext uri="{9D8B030D-6E8A-4147-A177-3AD203B41FA5}">
                      <a16:colId xmlns:a16="http://schemas.microsoft.com/office/drawing/2014/main" val="1062191342"/>
                    </a:ext>
                  </a:extLst>
                </a:gridCol>
                <a:gridCol w="1609725">
                  <a:extLst>
                    <a:ext uri="{9D8B030D-6E8A-4147-A177-3AD203B41FA5}">
                      <a16:colId xmlns:a16="http://schemas.microsoft.com/office/drawing/2014/main" val="3203958329"/>
                    </a:ext>
                  </a:extLst>
                </a:gridCol>
              </a:tblGrid>
              <a:tr h="421676">
                <a:tc>
                  <a:txBody>
                    <a:bodyPr/>
                    <a:lstStyle/>
                    <a:p>
                      <a:pPr marL="0" marR="0" algn="l">
                        <a:spcBef>
                          <a:spcPts val="0"/>
                        </a:spcBef>
                        <a:spcAft>
                          <a:spcPts val="0"/>
                        </a:spcAft>
                      </a:pPr>
                      <a:r>
                        <a:rPr lang="en-US" sz="2000">
                          <a:effectLst/>
                        </a:rPr>
                        <a:t>RESOURCE AND WEBSITE (free with registration or download)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2000">
                          <a:effectLst/>
                        </a:rPr>
                        <a:t>ACCESS</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2000" dirty="0">
                          <a:effectLst/>
                        </a:rPr>
                        <a:t>AGE RANGE</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85734675"/>
                  </a:ext>
                </a:extLst>
              </a:tr>
              <a:tr h="2146717">
                <a:tc>
                  <a:txBody>
                    <a:bodyPr/>
                    <a:lstStyle/>
                    <a:p>
                      <a:pPr marL="0" marR="0" algn="l">
                        <a:spcBef>
                          <a:spcPts val="0"/>
                        </a:spcBef>
                        <a:spcAft>
                          <a:spcPts val="0"/>
                        </a:spcAft>
                      </a:pPr>
                      <a:endParaRPr lang="en-US" sz="2000" dirty="0">
                        <a:effectLst/>
                      </a:endParaRPr>
                    </a:p>
                    <a:p>
                      <a:pPr marL="0" marR="0" algn="l">
                        <a:spcBef>
                          <a:spcPts val="0"/>
                        </a:spcBef>
                        <a:spcAft>
                          <a:spcPts val="0"/>
                        </a:spcAft>
                      </a:pPr>
                      <a:r>
                        <a:rPr lang="en-US" sz="2000" dirty="0">
                          <a:effectLst/>
                        </a:rPr>
                        <a:t>Baby Beats: </a:t>
                      </a:r>
                      <a:r>
                        <a:rPr lang="en-US" sz="2000" b="0" dirty="0">
                          <a:effectLst/>
                        </a:rPr>
                        <a:t>For families with children experiencing hearing loss, </a:t>
                      </a:r>
                      <a:r>
                        <a:rPr lang="en-US" sz="2000" b="0" dirty="0" err="1">
                          <a:effectLst/>
                        </a:rPr>
                        <a:t>BabyBeats</a:t>
                      </a:r>
                      <a:r>
                        <a:rPr lang="en-US" sz="2000" b="0" dirty="0">
                          <a:effectLst/>
                        </a:rPr>
                        <a:t> from Advanced Bionics is a motivating, fun program to foster listening and communication development in natural settings, both before and after using hearing aids or receiving cochlear implants. </a:t>
                      </a:r>
                      <a:endPar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rowSpan="2">
                  <a:txBody>
                    <a:bodyPr/>
                    <a:lstStyle/>
                    <a:p>
                      <a:pPr marL="0" marR="0" algn="l">
                        <a:spcBef>
                          <a:spcPts val="0"/>
                        </a:spcBef>
                        <a:spcAft>
                          <a:spcPts val="0"/>
                        </a:spcAft>
                      </a:pPr>
                      <a:r>
                        <a:rPr lang="en-US" sz="2000">
                          <a:effectLst/>
                        </a:rPr>
                        <a:t>CD/Paper</a:t>
                      </a:r>
                    </a:p>
                    <a:p>
                      <a:pPr marL="0" marR="0" algn="l">
                        <a:spcBef>
                          <a:spcPts val="0"/>
                        </a:spcBef>
                        <a:spcAft>
                          <a:spcPts val="0"/>
                        </a:spcAft>
                      </a:pPr>
                      <a:r>
                        <a:rPr lang="en-US" sz="2000">
                          <a:effectLst/>
                        </a:rPr>
                        <a:t>App via Apple or GooglePlay</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rowSpan="2">
                  <a:txBody>
                    <a:bodyPr/>
                    <a:lstStyle/>
                    <a:p>
                      <a:pPr marL="0" marR="0" algn="l">
                        <a:spcBef>
                          <a:spcPts val="0"/>
                        </a:spcBef>
                        <a:spcAft>
                          <a:spcPts val="0"/>
                        </a:spcAft>
                      </a:pPr>
                      <a:r>
                        <a:rPr lang="en-US" sz="2000">
                          <a:effectLst/>
                        </a:rPr>
                        <a:t>Infant-Toddler</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23020002"/>
                  </a:ext>
                </a:extLst>
              </a:tr>
              <a:tr h="421676">
                <a:tc>
                  <a:txBody>
                    <a:bodyPr/>
                    <a:lstStyle/>
                    <a:p>
                      <a:pPr marL="0" marR="0" algn="l">
                        <a:spcBef>
                          <a:spcPts val="0"/>
                        </a:spcBef>
                        <a:spcAft>
                          <a:spcPts val="0"/>
                        </a:spcAft>
                      </a:pPr>
                      <a:r>
                        <a:rPr lang="en-US" sz="2000" u="sng">
                          <a:effectLst/>
                          <a:hlinkClick r:id="rId2"/>
                        </a:rPr>
                        <a:t>https://advancedbionics.com/nz/en/campaign/babybeats.html</a:t>
                      </a:r>
                      <a:r>
                        <a:rPr lang="en-US" sz="2000">
                          <a:effectLst/>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953095436"/>
                  </a:ext>
                </a:extLst>
              </a:tr>
              <a:tr h="1265030">
                <a:tc>
                  <a:txBody>
                    <a:bodyPr/>
                    <a:lstStyle/>
                    <a:p>
                      <a:pPr marL="0" marR="0" algn="l">
                        <a:spcBef>
                          <a:spcPts val="0"/>
                        </a:spcBef>
                        <a:spcAft>
                          <a:spcPts val="0"/>
                        </a:spcAft>
                      </a:pPr>
                      <a:endParaRPr lang="en-US" sz="2000" dirty="0">
                        <a:effectLst/>
                      </a:endParaRPr>
                    </a:p>
                    <a:p>
                      <a:pPr marL="0" marR="0" algn="l">
                        <a:spcBef>
                          <a:spcPts val="0"/>
                        </a:spcBef>
                        <a:spcAft>
                          <a:spcPts val="0"/>
                        </a:spcAft>
                      </a:pPr>
                      <a:r>
                        <a:rPr lang="en-US" sz="2000" dirty="0">
                          <a:effectLst/>
                        </a:rPr>
                        <a:t>Communication corner:</a:t>
                      </a:r>
                      <a:r>
                        <a:rPr lang="en-US" sz="2000" b="0" dirty="0">
                          <a:effectLst/>
                        </a:rPr>
                        <a:t> Resources to improve listening, encourage conversations, and instill confidence so that you can achieve your best</a:t>
                      </a:r>
                      <a:endPar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rowSpan="2">
                  <a:txBody>
                    <a:bodyPr/>
                    <a:lstStyle/>
                    <a:p>
                      <a:pPr marL="0" marR="0" algn="l">
                        <a:spcBef>
                          <a:spcPts val="0"/>
                        </a:spcBef>
                        <a:spcAft>
                          <a:spcPts val="0"/>
                        </a:spcAft>
                      </a:pPr>
                      <a:r>
                        <a:rPr lang="en-US" sz="2000">
                          <a:effectLst/>
                        </a:rPr>
                        <a:t>Website</a:t>
                      </a:r>
                    </a:p>
                    <a:p>
                      <a:pPr marL="0" marR="0" algn="l">
                        <a:spcBef>
                          <a:spcPts val="0"/>
                        </a:spcBef>
                        <a:spcAft>
                          <a:spcPts val="0"/>
                        </a:spcAft>
                      </a:pPr>
                      <a:r>
                        <a:rPr lang="en-US" sz="2000">
                          <a:effectLst/>
                        </a:rPr>
                        <a:t>Paper</a:t>
                      </a:r>
                    </a:p>
                    <a:p>
                      <a:pPr marL="0" marR="0" algn="l">
                        <a:spcBef>
                          <a:spcPts val="0"/>
                        </a:spcBef>
                        <a:spcAft>
                          <a:spcPts val="0"/>
                        </a:spcAft>
                      </a:pPr>
                      <a:r>
                        <a:rPr lang="en-US" sz="2000">
                          <a:effectLst/>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rowSpan="2">
                  <a:txBody>
                    <a:bodyPr/>
                    <a:lstStyle/>
                    <a:p>
                      <a:pPr marL="0" marR="0" algn="l">
                        <a:spcBef>
                          <a:spcPts val="0"/>
                        </a:spcBef>
                        <a:spcAft>
                          <a:spcPts val="0"/>
                        </a:spcAft>
                      </a:pPr>
                      <a:r>
                        <a:rPr lang="en-US" sz="2000" dirty="0">
                          <a:effectLst/>
                        </a:rPr>
                        <a:t>Infant-Toddler</a:t>
                      </a:r>
                    </a:p>
                    <a:p>
                      <a:pPr marL="0" marR="0" algn="l">
                        <a:spcBef>
                          <a:spcPts val="0"/>
                        </a:spcBef>
                        <a:spcAft>
                          <a:spcPts val="0"/>
                        </a:spcAft>
                      </a:pPr>
                      <a:r>
                        <a:rPr lang="en-US" sz="2000" dirty="0">
                          <a:effectLst/>
                        </a:rPr>
                        <a:t>School Age</a:t>
                      </a:r>
                    </a:p>
                    <a:p>
                      <a:pPr marL="0" marR="0" algn="l">
                        <a:spcBef>
                          <a:spcPts val="0"/>
                        </a:spcBef>
                        <a:spcAft>
                          <a:spcPts val="0"/>
                        </a:spcAft>
                      </a:pPr>
                      <a:r>
                        <a:rPr lang="en-US" sz="2000" dirty="0">
                          <a:effectLst/>
                        </a:rPr>
                        <a:t>Tween-Teen</a:t>
                      </a:r>
                    </a:p>
                    <a:p>
                      <a:pPr marL="0" marR="0" algn="l">
                        <a:spcBef>
                          <a:spcPts val="0"/>
                        </a:spcBef>
                        <a:spcAft>
                          <a:spcPts val="0"/>
                        </a:spcAft>
                      </a:pPr>
                      <a:r>
                        <a:rPr lang="en-US" sz="2000" dirty="0">
                          <a:effectLst/>
                        </a:rPr>
                        <a:t>Adult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23101022"/>
                  </a:ext>
                </a:extLst>
              </a:tr>
              <a:tr h="421676">
                <a:tc>
                  <a:txBody>
                    <a:bodyPr/>
                    <a:lstStyle/>
                    <a:p>
                      <a:pPr marL="0" marR="0" algn="l">
                        <a:spcBef>
                          <a:spcPts val="0"/>
                        </a:spcBef>
                        <a:spcAft>
                          <a:spcPts val="0"/>
                        </a:spcAft>
                      </a:pPr>
                      <a:r>
                        <a:rPr lang="en-US" sz="2000" u="sng" dirty="0">
                          <a:effectLst/>
                          <a:hlinkClick r:id="rId3"/>
                        </a:rPr>
                        <a:t>https://www.cochlear.com/us/communication-corner</a:t>
                      </a:r>
                      <a:r>
                        <a:rPr lang="en-US" sz="2000" dirty="0">
                          <a:effectLst/>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981119419"/>
                  </a:ext>
                </a:extLst>
              </a:tr>
            </a:tbl>
          </a:graphicData>
        </a:graphic>
      </p:graphicFrame>
      <p:pic>
        <p:nvPicPr>
          <p:cNvPr id="10"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34599" y="239714"/>
            <a:ext cx="1139411" cy="1083740"/>
          </a:xfrm>
          <a:prstGeom prst="rect">
            <a:avLst/>
          </a:prstGeom>
        </p:spPr>
      </p:pic>
    </p:spTree>
    <p:extLst>
      <p:ext uri="{BB962C8B-B14F-4D97-AF65-F5344CB8AC3E}">
        <p14:creationId xmlns:p14="http://schemas.microsoft.com/office/powerpoint/2010/main" val="280174342"/>
      </p:ext>
    </p:extLst>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Recursos</a:t>
            </a:r>
            <a:r>
              <a:rPr lang="en-US" dirty="0"/>
              <a:t> GRATIS online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98035454"/>
              </p:ext>
            </p:extLst>
          </p:nvPr>
        </p:nvGraphicFramePr>
        <p:xfrm>
          <a:off x="733425" y="1800225"/>
          <a:ext cx="10848974" cy="4548157"/>
        </p:xfrm>
        <a:graphic>
          <a:graphicData uri="http://schemas.openxmlformats.org/drawingml/2006/table">
            <a:tbl>
              <a:tblPr firstRow="1" firstCol="1" bandRow="1">
                <a:tableStyleId>{5C22544A-7EE6-4342-B048-85BDC9FD1C3A}</a:tableStyleId>
              </a:tblPr>
              <a:tblGrid>
                <a:gridCol w="7515225">
                  <a:extLst>
                    <a:ext uri="{9D8B030D-6E8A-4147-A177-3AD203B41FA5}">
                      <a16:colId xmlns:a16="http://schemas.microsoft.com/office/drawing/2014/main" val="1624611793"/>
                    </a:ext>
                  </a:extLst>
                </a:gridCol>
                <a:gridCol w="1476375">
                  <a:extLst>
                    <a:ext uri="{9D8B030D-6E8A-4147-A177-3AD203B41FA5}">
                      <a16:colId xmlns:a16="http://schemas.microsoft.com/office/drawing/2014/main" val="1339826470"/>
                    </a:ext>
                  </a:extLst>
                </a:gridCol>
                <a:gridCol w="1857374">
                  <a:extLst>
                    <a:ext uri="{9D8B030D-6E8A-4147-A177-3AD203B41FA5}">
                      <a16:colId xmlns:a16="http://schemas.microsoft.com/office/drawing/2014/main" val="2201161001"/>
                    </a:ext>
                  </a:extLst>
                </a:gridCol>
              </a:tblGrid>
              <a:tr h="581025">
                <a:tc>
                  <a:txBody>
                    <a:bodyPr/>
                    <a:lstStyle/>
                    <a:p>
                      <a:pPr marL="0" marR="0" algn="l">
                        <a:spcBef>
                          <a:spcPts val="0"/>
                        </a:spcBef>
                        <a:spcAft>
                          <a:spcPts val="0"/>
                        </a:spcAft>
                      </a:pPr>
                      <a:r>
                        <a:rPr lang="en-US" sz="2000" dirty="0">
                          <a:effectLst/>
                        </a:rPr>
                        <a:t>RESOURCE AND WEBSITE (free with registration or download)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2000">
                          <a:effectLst/>
                        </a:rPr>
                        <a:t>ACCESS</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2000" dirty="0">
                          <a:effectLst/>
                        </a:rPr>
                        <a:t>AGE RANGE</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255236283"/>
                  </a:ext>
                </a:extLst>
              </a:tr>
              <a:tr h="1842998">
                <a:tc>
                  <a:txBody>
                    <a:bodyPr/>
                    <a:lstStyle/>
                    <a:p>
                      <a:pPr marL="0" marR="0" algn="l">
                        <a:spcBef>
                          <a:spcPts val="0"/>
                        </a:spcBef>
                        <a:spcAft>
                          <a:spcPts val="0"/>
                        </a:spcAft>
                      </a:pPr>
                      <a:endParaRPr lang="en-US" sz="2000" dirty="0">
                        <a:effectLst/>
                      </a:endParaRPr>
                    </a:p>
                    <a:p>
                      <a:pPr marL="0" marR="0" algn="l">
                        <a:spcBef>
                          <a:spcPts val="0"/>
                        </a:spcBef>
                        <a:spcAft>
                          <a:spcPts val="0"/>
                        </a:spcAft>
                      </a:pPr>
                      <a:r>
                        <a:rPr lang="en-US" sz="2000" dirty="0">
                          <a:solidFill>
                            <a:schemeClr val="bg1"/>
                          </a:solidFill>
                          <a:effectLst/>
                        </a:rPr>
                        <a:t>The Listening Room: </a:t>
                      </a:r>
                      <a:r>
                        <a:rPr lang="en-US" sz="2000" b="0" dirty="0">
                          <a:solidFill>
                            <a:schemeClr val="bg1"/>
                          </a:solidFill>
                          <a:effectLst/>
                        </a:rPr>
                        <a:t>A host of free, fun activities and resources to support the development of speech, language, and listening skills in people of all ages with a hearing loss. The Listening Room features three sections with content created specifically for their respective age groups: Infants &amp; Toddlers, Kids, and Teens &amp; Adults.</a:t>
                      </a:r>
                    </a:p>
                    <a:p>
                      <a:pPr marL="0" marR="0" algn="l">
                        <a:spcBef>
                          <a:spcPts val="0"/>
                        </a:spcBef>
                        <a:spcAft>
                          <a:spcPts val="0"/>
                        </a:spcAft>
                      </a:pPr>
                      <a:endPar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CC3300"/>
                    </a:solidFill>
                  </a:tcPr>
                </a:tc>
                <a:tc rowSpan="2">
                  <a:txBody>
                    <a:bodyPr/>
                    <a:lstStyle/>
                    <a:p>
                      <a:pPr marL="0" marR="0" algn="l">
                        <a:spcBef>
                          <a:spcPts val="0"/>
                        </a:spcBef>
                        <a:spcAft>
                          <a:spcPts val="0"/>
                        </a:spcAft>
                      </a:pPr>
                      <a:r>
                        <a:rPr lang="en-US" sz="2000" dirty="0">
                          <a:effectLst/>
                        </a:rPr>
                        <a:t>Website</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rowSpan="2">
                  <a:txBody>
                    <a:bodyPr/>
                    <a:lstStyle/>
                    <a:p>
                      <a:pPr marL="0" marR="0" algn="l">
                        <a:spcBef>
                          <a:spcPts val="0"/>
                        </a:spcBef>
                        <a:spcAft>
                          <a:spcPts val="0"/>
                        </a:spcAft>
                      </a:pPr>
                      <a:r>
                        <a:rPr lang="en-US" sz="2000" dirty="0">
                          <a:effectLst/>
                        </a:rPr>
                        <a:t>Infant-Toddler</a:t>
                      </a:r>
                    </a:p>
                    <a:p>
                      <a:pPr marL="0" marR="0" algn="l">
                        <a:spcBef>
                          <a:spcPts val="0"/>
                        </a:spcBef>
                        <a:spcAft>
                          <a:spcPts val="0"/>
                        </a:spcAft>
                      </a:pPr>
                      <a:r>
                        <a:rPr lang="en-US" sz="2000" dirty="0">
                          <a:effectLst/>
                        </a:rPr>
                        <a:t>School Age</a:t>
                      </a:r>
                    </a:p>
                    <a:p>
                      <a:pPr marL="0" marR="0" algn="l">
                        <a:spcBef>
                          <a:spcPts val="0"/>
                        </a:spcBef>
                        <a:spcAft>
                          <a:spcPts val="0"/>
                        </a:spcAft>
                      </a:pPr>
                      <a:r>
                        <a:rPr lang="en-US" sz="2000" dirty="0">
                          <a:effectLst/>
                        </a:rPr>
                        <a:t>Tween-Teen</a:t>
                      </a:r>
                    </a:p>
                    <a:p>
                      <a:pPr marL="0" marR="0" algn="l">
                        <a:spcBef>
                          <a:spcPts val="0"/>
                        </a:spcBef>
                        <a:spcAft>
                          <a:spcPts val="0"/>
                        </a:spcAft>
                      </a:pPr>
                      <a:r>
                        <a:rPr lang="en-US" sz="2000" dirty="0">
                          <a:effectLst/>
                        </a:rPr>
                        <a:t>Adult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70928955"/>
                  </a:ext>
                </a:extLst>
              </a:tr>
              <a:tr h="307166">
                <a:tc>
                  <a:txBody>
                    <a:bodyPr/>
                    <a:lstStyle/>
                    <a:p>
                      <a:pPr marL="0" marR="0" algn="l">
                        <a:spcBef>
                          <a:spcPts val="0"/>
                        </a:spcBef>
                        <a:spcAft>
                          <a:spcPts val="0"/>
                        </a:spcAft>
                      </a:pPr>
                      <a:r>
                        <a:rPr lang="en-US" sz="2000" u="sng" dirty="0">
                          <a:effectLst/>
                          <a:hlinkClick r:id="rId2"/>
                        </a:rPr>
                        <a:t>https://thelisteningroom.com/en/</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212453838"/>
                  </a:ext>
                </a:extLst>
              </a:tr>
              <a:tr h="921500">
                <a:tc>
                  <a:txBody>
                    <a:bodyPr/>
                    <a:lstStyle/>
                    <a:p>
                      <a:pPr marL="0" marR="0" algn="l">
                        <a:spcBef>
                          <a:spcPts val="0"/>
                        </a:spcBef>
                        <a:spcAft>
                          <a:spcPts val="0"/>
                        </a:spcAft>
                      </a:pPr>
                      <a:endParaRPr lang="en-US" sz="2000" dirty="0">
                        <a:effectLst/>
                      </a:endParaRPr>
                    </a:p>
                    <a:p>
                      <a:pPr marL="0" marR="0" algn="l">
                        <a:spcBef>
                          <a:spcPts val="0"/>
                        </a:spcBef>
                        <a:spcAft>
                          <a:spcPts val="0"/>
                        </a:spcAft>
                      </a:pPr>
                      <a:r>
                        <a:rPr lang="en-US" sz="2000" dirty="0">
                          <a:effectLst/>
                        </a:rPr>
                        <a:t>Sound Scape: </a:t>
                      </a:r>
                      <a:r>
                        <a:rPr lang="en-US" sz="2000" b="0" dirty="0">
                          <a:effectLst/>
                        </a:rPr>
                        <a:t>Provides various games are designed to help you test and hone your listening skills. There are different interactive listening activities designed for various age groups.</a:t>
                      </a:r>
                      <a:endPar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rowSpan="2">
                  <a:txBody>
                    <a:bodyPr/>
                    <a:lstStyle/>
                    <a:p>
                      <a:pPr marL="0" marR="0" algn="l">
                        <a:spcBef>
                          <a:spcPts val="0"/>
                        </a:spcBef>
                        <a:spcAft>
                          <a:spcPts val="0"/>
                        </a:spcAft>
                      </a:pPr>
                      <a:r>
                        <a:rPr lang="en-US" sz="2000">
                          <a:effectLst/>
                        </a:rPr>
                        <a:t>Website</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rowSpan="2">
                  <a:txBody>
                    <a:bodyPr/>
                    <a:lstStyle/>
                    <a:p>
                      <a:pPr marL="0" marR="0" algn="l">
                        <a:spcBef>
                          <a:spcPts val="0"/>
                        </a:spcBef>
                        <a:spcAft>
                          <a:spcPts val="0"/>
                        </a:spcAft>
                      </a:pPr>
                      <a:r>
                        <a:rPr lang="en-US" sz="2000" dirty="0">
                          <a:effectLst/>
                        </a:rPr>
                        <a:t>Infant-Toddler</a:t>
                      </a:r>
                    </a:p>
                    <a:p>
                      <a:pPr marL="0" marR="0" algn="l">
                        <a:spcBef>
                          <a:spcPts val="0"/>
                        </a:spcBef>
                        <a:spcAft>
                          <a:spcPts val="0"/>
                        </a:spcAft>
                      </a:pPr>
                      <a:r>
                        <a:rPr lang="en-US" sz="2000" dirty="0">
                          <a:effectLst/>
                        </a:rPr>
                        <a:t>School Age</a:t>
                      </a:r>
                    </a:p>
                    <a:p>
                      <a:pPr marL="0" marR="0" algn="l">
                        <a:spcBef>
                          <a:spcPts val="0"/>
                        </a:spcBef>
                        <a:spcAft>
                          <a:spcPts val="0"/>
                        </a:spcAft>
                      </a:pPr>
                      <a:r>
                        <a:rPr lang="en-US" sz="2000" dirty="0">
                          <a:effectLst/>
                        </a:rPr>
                        <a:t>Tween-Teen</a:t>
                      </a:r>
                    </a:p>
                    <a:p>
                      <a:pPr marL="0" marR="0" algn="l">
                        <a:spcBef>
                          <a:spcPts val="0"/>
                        </a:spcBef>
                        <a:spcAft>
                          <a:spcPts val="0"/>
                        </a:spcAft>
                      </a:pPr>
                      <a:r>
                        <a:rPr lang="en-US" sz="2000" dirty="0">
                          <a:effectLst/>
                        </a:rPr>
                        <a:t>Adult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774022272"/>
                  </a:ext>
                </a:extLst>
              </a:tr>
              <a:tr h="307166">
                <a:tc>
                  <a:txBody>
                    <a:bodyPr/>
                    <a:lstStyle/>
                    <a:p>
                      <a:pPr marL="0" marR="0" algn="l">
                        <a:spcBef>
                          <a:spcPts val="0"/>
                        </a:spcBef>
                        <a:spcAft>
                          <a:spcPts val="0"/>
                        </a:spcAft>
                      </a:pPr>
                      <a:r>
                        <a:rPr lang="en-US" sz="2000" u="sng" dirty="0">
                          <a:effectLst/>
                          <a:hlinkClick r:id="rId3"/>
                        </a:rPr>
                        <a:t>https://www.medel.com/us/soundscape/</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268090584"/>
                  </a:ext>
                </a:extLst>
              </a:tr>
            </a:tbl>
          </a:graphicData>
        </a:graphic>
      </p:graphicFrame>
      <p:pic>
        <p:nvPicPr>
          <p:cNvPr id="5"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85813" y="163513"/>
            <a:ext cx="1396586" cy="1328349"/>
          </a:xfrm>
          <a:prstGeom prst="rect">
            <a:avLst/>
          </a:prstGeom>
        </p:spPr>
      </p:pic>
    </p:spTree>
    <p:extLst>
      <p:ext uri="{BB962C8B-B14F-4D97-AF65-F5344CB8AC3E}">
        <p14:creationId xmlns:p14="http://schemas.microsoft.com/office/powerpoint/2010/main" val="66705106"/>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D41CD-DAED-4F79-9FC5-6A86B8EECBAA}"/>
              </a:ext>
            </a:extLst>
          </p:cNvPr>
          <p:cNvSpPr>
            <a:spLocks noGrp="1"/>
          </p:cNvSpPr>
          <p:nvPr>
            <p:ph type="title"/>
          </p:nvPr>
        </p:nvSpPr>
        <p:spPr>
          <a:xfrm>
            <a:off x="304800" y="367379"/>
            <a:ext cx="6971071" cy="1325563"/>
          </a:xfrm>
        </p:spPr>
        <p:txBody>
          <a:bodyPr>
            <a:normAutofit fontScale="90000"/>
          </a:bodyPr>
          <a:lstStyle/>
          <a:p>
            <a:pPr algn="ctr"/>
            <a:r>
              <a:rPr lang="es-419" sz="4800" b="1" dirty="0">
                <a:solidFill>
                  <a:schemeClr val="accent2"/>
                </a:solidFill>
              </a:rPr>
              <a:t>El desarrollo auditivo inicia muy TEMPRANO en la vida</a:t>
            </a:r>
          </a:p>
        </p:txBody>
      </p:sp>
      <p:sp>
        <p:nvSpPr>
          <p:cNvPr id="3" name="Content Placeholder 2">
            <a:extLst>
              <a:ext uri="{FF2B5EF4-FFF2-40B4-BE49-F238E27FC236}">
                <a16:creationId xmlns:a16="http://schemas.microsoft.com/office/drawing/2014/main" id="{51101121-ABA4-4AB9-BA66-D8CADEE43499}"/>
              </a:ext>
            </a:extLst>
          </p:cNvPr>
          <p:cNvSpPr>
            <a:spLocks noGrp="1"/>
          </p:cNvSpPr>
          <p:nvPr>
            <p:ph idx="1"/>
          </p:nvPr>
        </p:nvSpPr>
        <p:spPr>
          <a:xfrm>
            <a:off x="253488" y="1919441"/>
            <a:ext cx="6773908" cy="4351338"/>
          </a:xfrm>
        </p:spPr>
        <p:txBody>
          <a:bodyPr vert="horz" lIns="91440" tIns="45720" rIns="91440" bIns="45720" rtlCol="0" anchor="t">
            <a:normAutofit lnSpcReduction="10000"/>
          </a:bodyPr>
          <a:lstStyle/>
          <a:p>
            <a:r>
              <a:rPr lang="es-419" sz="3600">
                <a:solidFill>
                  <a:srgbClr val="2F5597"/>
                </a:solidFill>
              </a:rPr>
              <a:t>Nuestro sistema auditivo esta completamente desarrollado y funcionando alrededor de las 25 semanas de gestación.  </a:t>
            </a:r>
          </a:p>
          <a:p>
            <a:r>
              <a:rPr lang="es-419" sz="3600">
                <a:solidFill>
                  <a:srgbClr val="2F5597"/>
                </a:solidFill>
              </a:rPr>
              <a:t>El cerebro puede recibir información auditiva y empezar a hacer conexiones importantes con el sonido antes del nacimiento.</a:t>
            </a:r>
            <a:endParaRPr lang="en-US" dirty="0">
              <a:solidFill>
                <a:srgbClr val="2F5597"/>
              </a:solidFill>
            </a:endParaRPr>
          </a:p>
        </p:txBody>
      </p:sp>
      <p:pic>
        <p:nvPicPr>
          <p:cNvPr id="7" name="Picture 6"/>
          <p:cNvPicPr>
            <a:picLocks noChangeAspect="1"/>
          </p:cNvPicPr>
          <p:nvPr/>
        </p:nvPicPr>
        <p:blipFill>
          <a:blip r:embed="rId3"/>
          <a:stretch>
            <a:fillRect/>
          </a:stretch>
        </p:blipFill>
        <p:spPr>
          <a:xfrm>
            <a:off x="7027396" y="1867669"/>
            <a:ext cx="4998408" cy="42283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A4801909-3478-4D52-A2F6-B36C306D4CC6}"/>
              </a:ext>
            </a:extLst>
          </p:cNvPr>
          <p:cNvPicPr>
            <a:picLocks noChangeAspect="1"/>
          </p:cNvPicPr>
          <p:nvPr/>
        </p:nvPicPr>
        <p:blipFill>
          <a:blip r:embed="rId4"/>
          <a:stretch>
            <a:fillRect/>
          </a:stretch>
        </p:blipFill>
        <p:spPr>
          <a:xfrm>
            <a:off x="9326720" y="489001"/>
            <a:ext cx="2452325" cy="651540"/>
          </a:xfrm>
          <a:prstGeom prst="rect">
            <a:avLst/>
          </a:prstGeom>
        </p:spPr>
      </p:pic>
    </p:spTree>
    <p:extLst>
      <p:ext uri="{BB962C8B-B14F-4D97-AF65-F5344CB8AC3E}">
        <p14:creationId xmlns:p14="http://schemas.microsoft.com/office/powerpoint/2010/main" val="2817979047"/>
      </p:ext>
    </p:extLst>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Recursos</a:t>
            </a:r>
            <a:r>
              <a:rPr lang="en-US" dirty="0"/>
              <a:t> GRATIS online</a:t>
            </a:r>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57214" y="96838"/>
            <a:ext cx="1396586" cy="1328349"/>
          </a:xfrm>
          <a:prstGeom prst="rect">
            <a:avLst/>
          </a:prstGeom>
        </p:spPr>
      </p:pic>
      <p:graphicFrame>
        <p:nvGraphicFramePr>
          <p:cNvPr id="7" name="Content Placeholder 6"/>
          <p:cNvGraphicFramePr>
            <a:graphicFrameLocks noGrp="1"/>
          </p:cNvGraphicFramePr>
          <p:nvPr>
            <p:ph idx="1"/>
            <p:extLst>
              <p:ext uri="{D42A27DB-BD31-4B8C-83A1-F6EECF244321}">
                <p14:modId xmlns:p14="http://schemas.microsoft.com/office/powerpoint/2010/main" val="587353789"/>
              </p:ext>
            </p:extLst>
          </p:nvPr>
        </p:nvGraphicFramePr>
        <p:xfrm>
          <a:off x="446810" y="1589808"/>
          <a:ext cx="11024754" cy="4966184"/>
        </p:xfrm>
        <a:graphic>
          <a:graphicData uri="http://schemas.openxmlformats.org/drawingml/2006/table">
            <a:tbl>
              <a:tblPr firstRow="1" firstCol="1" bandRow="1">
                <a:tableStyleId>{5C22544A-7EE6-4342-B048-85BDC9FD1C3A}</a:tableStyleId>
              </a:tblPr>
              <a:tblGrid>
                <a:gridCol w="7772399">
                  <a:extLst>
                    <a:ext uri="{9D8B030D-6E8A-4147-A177-3AD203B41FA5}">
                      <a16:colId xmlns:a16="http://schemas.microsoft.com/office/drawing/2014/main" val="3882335080"/>
                    </a:ext>
                  </a:extLst>
                </a:gridCol>
                <a:gridCol w="1589809">
                  <a:extLst>
                    <a:ext uri="{9D8B030D-6E8A-4147-A177-3AD203B41FA5}">
                      <a16:colId xmlns:a16="http://schemas.microsoft.com/office/drawing/2014/main" val="667460628"/>
                    </a:ext>
                  </a:extLst>
                </a:gridCol>
                <a:gridCol w="1662546">
                  <a:extLst>
                    <a:ext uri="{9D8B030D-6E8A-4147-A177-3AD203B41FA5}">
                      <a16:colId xmlns:a16="http://schemas.microsoft.com/office/drawing/2014/main" val="2272870211"/>
                    </a:ext>
                  </a:extLst>
                </a:gridCol>
              </a:tblGrid>
              <a:tr h="376486">
                <a:tc>
                  <a:txBody>
                    <a:bodyPr/>
                    <a:lstStyle/>
                    <a:p>
                      <a:pPr marL="0" marR="0" algn="l">
                        <a:spcBef>
                          <a:spcPts val="0"/>
                        </a:spcBef>
                        <a:spcAft>
                          <a:spcPts val="0"/>
                        </a:spcAft>
                      </a:pPr>
                      <a:r>
                        <a:rPr lang="en-US" sz="2000" dirty="0">
                          <a:effectLst/>
                        </a:rPr>
                        <a:t>RESOURCE AND WEBSITE (free with registration or download)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2000">
                          <a:effectLst/>
                        </a:rPr>
                        <a:t>ACCESS</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2000" dirty="0">
                          <a:effectLst/>
                        </a:rPr>
                        <a:t>AGE RANGE</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72083942"/>
                  </a:ext>
                </a:extLst>
              </a:tr>
              <a:tr h="2070674">
                <a:tc>
                  <a:txBody>
                    <a:bodyPr/>
                    <a:lstStyle/>
                    <a:p>
                      <a:pPr marL="0" marR="0" algn="l">
                        <a:spcBef>
                          <a:spcPts val="0"/>
                        </a:spcBef>
                        <a:spcAft>
                          <a:spcPts val="0"/>
                        </a:spcAft>
                      </a:pPr>
                      <a:endParaRPr lang="en-US" sz="2000" dirty="0">
                        <a:effectLst/>
                      </a:endParaRPr>
                    </a:p>
                    <a:p>
                      <a:pPr marL="0" marR="0" algn="l">
                        <a:spcBef>
                          <a:spcPts val="0"/>
                        </a:spcBef>
                        <a:spcAft>
                          <a:spcPts val="0"/>
                        </a:spcAft>
                      </a:pPr>
                      <a:r>
                        <a:rPr lang="en-US" sz="2000" dirty="0">
                          <a:effectLst/>
                        </a:rPr>
                        <a:t>Angel Sound: </a:t>
                      </a:r>
                      <a:r>
                        <a:rPr lang="en-US" sz="2000" b="0" dirty="0">
                          <a:effectLst/>
                        </a:rPr>
                        <a:t>This is an interactive auditory training and hearing assessment program that lets you take control of your listening rehabilitation independently through a series of self-paced modules that cover different aspects of the listening process. The level of difficulty is automatically adjusted to match your developing listening skills. </a:t>
                      </a:r>
                      <a:endPar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rowSpan="2">
                  <a:txBody>
                    <a:bodyPr/>
                    <a:lstStyle/>
                    <a:p>
                      <a:pPr marL="0" marR="0" algn="l">
                        <a:spcBef>
                          <a:spcPts val="0"/>
                        </a:spcBef>
                        <a:spcAft>
                          <a:spcPts val="0"/>
                        </a:spcAft>
                      </a:pPr>
                      <a:r>
                        <a:rPr lang="en-US" sz="2000">
                          <a:effectLst/>
                        </a:rPr>
                        <a:t>Website</a:t>
                      </a:r>
                    </a:p>
                    <a:p>
                      <a:pPr marL="0" marR="0" algn="l">
                        <a:spcBef>
                          <a:spcPts val="0"/>
                        </a:spcBef>
                        <a:spcAft>
                          <a:spcPts val="0"/>
                        </a:spcAft>
                      </a:pPr>
                      <a:r>
                        <a:rPr lang="en-US" sz="2000">
                          <a:effectLst/>
                        </a:rPr>
                        <a:t>App via Apple</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rowSpan="2">
                  <a:txBody>
                    <a:bodyPr/>
                    <a:lstStyle/>
                    <a:p>
                      <a:pPr marL="0" marR="0" algn="l">
                        <a:spcBef>
                          <a:spcPts val="0"/>
                        </a:spcBef>
                        <a:spcAft>
                          <a:spcPts val="0"/>
                        </a:spcAft>
                      </a:pPr>
                      <a:r>
                        <a:rPr lang="en-US" sz="2000">
                          <a:effectLst/>
                        </a:rPr>
                        <a:t>Infant-Toddler</a:t>
                      </a:r>
                    </a:p>
                    <a:p>
                      <a:pPr marL="0" marR="0" algn="l">
                        <a:spcBef>
                          <a:spcPts val="0"/>
                        </a:spcBef>
                        <a:spcAft>
                          <a:spcPts val="0"/>
                        </a:spcAft>
                      </a:pPr>
                      <a:r>
                        <a:rPr lang="en-US" sz="2000">
                          <a:effectLst/>
                        </a:rPr>
                        <a:t>School Age</a:t>
                      </a:r>
                    </a:p>
                    <a:p>
                      <a:pPr marL="0" marR="0" algn="l">
                        <a:spcBef>
                          <a:spcPts val="0"/>
                        </a:spcBef>
                        <a:spcAft>
                          <a:spcPts val="0"/>
                        </a:spcAft>
                      </a:pPr>
                      <a:r>
                        <a:rPr lang="en-US" sz="2000">
                          <a:effectLst/>
                        </a:rPr>
                        <a:t>Tween-Teen</a:t>
                      </a:r>
                    </a:p>
                    <a:p>
                      <a:pPr marL="0" marR="0" algn="l">
                        <a:spcBef>
                          <a:spcPts val="0"/>
                        </a:spcBef>
                        <a:spcAft>
                          <a:spcPts val="0"/>
                        </a:spcAft>
                      </a:pPr>
                      <a:r>
                        <a:rPr lang="en-US" sz="2000">
                          <a:effectLst/>
                        </a:rPr>
                        <a:t>Adult</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69454357"/>
                  </a:ext>
                </a:extLst>
              </a:tr>
              <a:tr h="345112">
                <a:tc>
                  <a:txBody>
                    <a:bodyPr/>
                    <a:lstStyle/>
                    <a:p>
                      <a:pPr marL="0" marR="0" algn="l">
                        <a:spcBef>
                          <a:spcPts val="0"/>
                        </a:spcBef>
                        <a:spcAft>
                          <a:spcPts val="0"/>
                        </a:spcAft>
                      </a:pPr>
                      <a:r>
                        <a:rPr lang="en-US" sz="2000" u="sng">
                          <a:effectLst/>
                          <a:hlinkClick r:id="rId3"/>
                        </a:rPr>
                        <a:t>http://angelsound.tigerspeech.com/angelsound_about.html</a:t>
                      </a:r>
                      <a:r>
                        <a:rPr lang="en-US" sz="2000">
                          <a:effectLst/>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674708455"/>
                  </a:ext>
                </a:extLst>
              </a:tr>
              <a:tr h="1725562">
                <a:tc>
                  <a:txBody>
                    <a:bodyPr/>
                    <a:lstStyle/>
                    <a:p>
                      <a:pPr marL="0" marR="0" algn="l">
                        <a:spcBef>
                          <a:spcPts val="0"/>
                        </a:spcBef>
                        <a:spcAft>
                          <a:spcPts val="0"/>
                        </a:spcAft>
                      </a:pPr>
                      <a:endParaRPr lang="en-US" sz="2000" dirty="0">
                        <a:effectLst/>
                      </a:endParaRPr>
                    </a:p>
                    <a:p>
                      <a:pPr marL="0" marR="0" algn="l">
                        <a:spcBef>
                          <a:spcPts val="0"/>
                        </a:spcBef>
                        <a:spcAft>
                          <a:spcPts val="0"/>
                        </a:spcAft>
                      </a:pPr>
                      <a:r>
                        <a:rPr lang="en-US" sz="2000" dirty="0">
                          <a:effectLst/>
                        </a:rPr>
                        <a:t>Sound Success: </a:t>
                      </a:r>
                      <a:r>
                        <a:rPr lang="en-US" sz="2000" b="0" i="0" dirty="0">
                          <a:effectLst/>
                        </a:rPr>
                        <a:t>Advanced Bionics Sound Success was created to enable people with a hearing loss to work independently to get optimal benefit from their hearing aids or cochlear implants. It focuses on building your confidence and skills to speech-read (lip-read) and follow speech without speech-reading cues.</a:t>
                      </a:r>
                      <a:endParaRPr lang="en-US" sz="2000" b="0"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rowSpan="2">
                  <a:txBody>
                    <a:bodyPr/>
                    <a:lstStyle/>
                    <a:p>
                      <a:pPr marL="0" marR="0" algn="l">
                        <a:spcBef>
                          <a:spcPts val="0"/>
                        </a:spcBef>
                        <a:spcAft>
                          <a:spcPts val="0"/>
                        </a:spcAft>
                      </a:pPr>
                      <a:r>
                        <a:rPr lang="en-US" sz="2000">
                          <a:effectLst/>
                        </a:rPr>
                        <a:t>Website</a:t>
                      </a:r>
                    </a:p>
                    <a:p>
                      <a:pPr marL="0" marR="0" algn="l">
                        <a:spcBef>
                          <a:spcPts val="0"/>
                        </a:spcBef>
                        <a:spcAft>
                          <a:spcPts val="0"/>
                        </a:spcAft>
                      </a:pPr>
                      <a:r>
                        <a:rPr lang="en-US" sz="2000">
                          <a:effectLst/>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rowSpan="2">
                  <a:txBody>
                    <a:bodyPr/>
                    <a:lstStyle/>
                    <a:p>
                      <a:pPr marL="0" marR="0" algn="l">
                        <a:spcBef>
                          <a:spcPts val="0"/>
                        </a:spcBef>
                        <a:spcAft>
                          <a:spcPts val="0"/>
                        </a:spcAft>
                      </a:pPr>
                      <a:r>
                        <a:rPr lang="en-US" sz="2000" dirty="0">
                          <a:effectLst/>
                        </a:rPr>
                        <a:t>Adult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931726932"/>
                  </a:ext>
                </a:extLst>
              </a:tr>
              <a:tr h="345112">
                <a:tc>
                  <a:txBody>
                    <a:bodyPr/>
                    <a:lstStyle/>
                    <a:p>
                      <a:pPr marL="0" marR="0" algn="l">
                        <a:spcBef>
                          <a:spcPts val="0"/>
                        </a:spcBef>
                        <a:spcAft>
                          <a:spcPts val="0"/>
                        </a:spcAft>
                      </a:pPr>
                      <a:r>
                        <a:rPr lang="en-US" sz="2000" u="sng" dirty="0">
                          <a:effectLst/>
                          <a:hlinkClick r:id="rId4"/>
                        </a:rPr>
                        <a:t>http://www.absoundsuccess.com/</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181918940"/>
                  </a:ext>
                </a:extLst>
              </a:tr>
            </a:tbl>
          </a:graphicData>
        </a:graphic>
      </p:graphicFrame>
    </p:spTree>
    <p:extLst>
      <p:ext uri="{BB962C8B-B14F-4D97-AF65-F5344CB8AC3E}">
        <p14:creationId xmlns:p14="http://schemas.microsoft.com/office/powerpoint/2010/main" val="2789832228"/>
      </p:ext>
    </p:extLst>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058" y="365125"/>
            <a:ext cx="11641394" cy="1325563"/>
          </a:xfrm>
        </p:spPr>
        <p:txBody>
          <a:bodyPr/>
          <a:lstStyle/>
          <a:p>
            <a:pPr algn="ctr"/>
            <a:r>
              <a:rPr lang="es-419" b="1" dirty="0">
                <a:solidFill>
                  <a:srgbClr val="F57B24"/>
                </a:solidFill>
              </a:rPr>
              <a:t>Referencias adicionales y créditos por la imágenes </a:t>
            </a:r>
          </a:p>
        </p:txBody>
      </p:sp>
      <p:sp>
        <p:nvSpPr>
          <p:cNvPr id="3" name="Content Placeholder 2"/>
          <p:cNvSpPr>
            <a:spLocks noGrp="1"/>
          </p:cNvSpPr>
          <p:nvPr>
            <p:ph idx="1"/>
          </p:nvPr>
        </p:nvSpPr>
        <p:spPr>
          <a:xfrm>
            <a:off x="838200" y="1314450"/>
            <a:ext cx="10515600" cy="4862513"/>
          </a:xfrm>
        </p:spPr>
        <p:txBody>
          <a:bodyPr>
            <a:normAutofit fontScale="77500" lnSpcReduction="20000"/>
          </a:bodyPr>
          <a:lstStyle/>
          <a:p>
            <a:endParaRPr lang="en-US" dirty="0"/>
          </a:p>
          <a:p>
            <a:r>
              <a:rPr lang="en-US" sz="2000" dirty="0">
                <a:solidFill>
                  <a:schemeClr val="tx1"/>
                </a:solidFill>
              </a:rPr>
              <a:t>John Tracy Clinic  </a:t>
            </a:r>
            <a:r>
              <a:rPr lang="en-US" sz="2000" dirty="0">
                <a:hlinkClick r:id="rId2"/>
              </a:rPr>
              <a:t>https://www.jtc.org/babys-first-hearing-aid/</a:t>
            </a:r>
            <a:endParaRPr lang="en-US" sz="2000" dirty="0"/>
          </a:p>
          <a:p>
            <a:r>
              <a:rPr lang="en-US" sz="2000" dirty="0">
                <a:solidFill>
                  <a:schemeClr val="tx1"/>
                </a:solidFill>
              </a:rPr>
              <a:t>Alexander Graham Bell Association </a:t>
            </a:r>
            <a:r>
              <a:rPr lang="en-US" sz="2000" dirty="0">
                <a:solidFill>
                  <a:schemeClr val="tx1"/>
                </a:solidFill>
                <a:hlinkClick r:id="rId3"/>
              </a:rPr>
              <a:t>http://www.agbell.org</a:t>
            </a:r>
            <a:endParaRPr lang="en-US" sz="2000" dirty="0"/>
          </a:p>
          <a:p>
            <a:r>
              <a:rPr lang="en-US" sz="2000" dirty="0">
                <a:solidFill>
                  <a:schemeClr val="tx1"/>
                </a:solidFill>
              </a:rPr>
              <a:t>Aussie Deaf Kids </a:t>
            </a:r>
            <a:r>
              <a:rPr lang="en-US" sz="2000" dirty="0">
                <a:hlinkClick r:id="rId4"/>
              </a:rPr>
              <a:t>https://www.aussiedeafkids.org.au/surgery-for-a-cochlear-implant.html</a:t>
            </a:r>
            <a:endParaRPr lang="en-US" sz="2000" dirty="0"/>
          </a:p>
          <a:p>
            <a:r>
              <a:rPr lang="en-US" sz="2000" dirty="0">
                <a:solidFill>
                  <a:schemeClr val="tx1"/>
                </a:solidFill>
              </a:rPr>
              <a:t>Be Hear Now </a:t>
            </a:r>
            <a:r>
              <a:rPr lang="en-US" sz="2000" dirty="0">
                <a:solidFill>
                  <a:schemeClr val="tx1"/>
                </a:solidFill>
                <a:hlinkClick r:id="rId5"/>
              </a:rPr>
              <a:t>https://twitter.com/behearnow1</a:t>
            </a:r>
            <a:r>
              <a:rPr lang="en-US" sz="2000" dirty="0">
                <a:solidFill>
                  <a:schemeClr val="tx1"/>
                </a:solidFill>
              </a:rPr>
              <a:t> </a:t>
            </a:r>
          </a:p>
          <a:p>
            <a:r>
              <a:rPr lang="en-US" sz="2000" dirty="0">
                <a:solidFill>
                  <a:schemeClr val="tx1"/>
                </a:solidFill>
              </a:rPr>
              <a:t>Shutter Stock </a:t>
            </a:r>
            <a:r>
              <a:rPr lang="en-US" sz="2000" dirty="0">
                <a:solidFill>
                  <a:schemeClr val="tx1"/>
                </a:solidFill>
                <a:hlinkClick r:id="rId6"/>
              </a:rPr>
              <a:t>https://www.shutterstock.com/search/child+hearing+aid?studio=1</a:t>
            </a:r>
            <a:endParaRPr lang="en-US" sz="2000" dirty="0">
              <a:solidFill>
                <a:schemeClr val="tx1"/>
              </a:solidFill>
            </a:endParaRPr>
          </a:p>
          <a:p>
            <a:r>
              <a:rPr lang="en-US" sz="2000" dirty="0">
                <a:solidFill>
                  <a:schemeClr val="tx1"/>
                </a:solidFill>
              </a:rPr>
              <a:t>Elizabeth </a:t>
            </a:r>
            <a:r>
              <a:rPr lang="en-US" sz="2000" dirty="0" err="1">
                <a:solidFill>
                  <a:schemeClr val="tx1"/>
                </a:solidFill>
              </a:rPr>
              <a:t>Rosenzweig</a:t>
            </a:r>
            <a:r>
              <a:rPr lang="en-US" sz="2000" dirty="0">
                <a:solidFill>
                  <a:schemeClr val="tx1"/>
                </a:solidFill>
              </a:rPr>
              <a:t> </a:t>
            </a:r>
            <a:r>
              <a:rPr lang="en-US" sz="2000" dirty="0">
                <a:solidFill>
                  <a:schemeClr val="tx1"/>
                </a:solidFill>
                <a:hlinkClick r:id="rId7"/>
              </a:rPr>
              <a:t>www.auditoryverbaltherapy.net</a:t>
            </a:r>
            <a:endParaRPr lang="en-US" sz="2000" dirty="0">
              <a:solidFill>
                <a:schemeClr val="tx1"/>
              </a:solidFill>
            </a:endParaRPr>
          </a:p>
          <a:p>
            <a:r>
              <a:rPr lang="en-US" sz="2000" dirty="0">
                <a:solidFill>
                  <a:schemeClr val="tx1"/>
                </a:solidFill>
              </a:rPr>
              <a:t>Ear Community </a:t>
            </a:r>
            <a:r>
              <a:rPr lang="en-US" sz="2000" dirty="0">
                <a:solidFill>
                  <a:schemeClr val="tx1"/>
                </a:solidFill>
                <a:hlinkClick r:id="rId8"/>
              </a:rPr>
              <a:t>https://earcommunity.org</a:t>
            </a:r>
            <a:endParaRPr lang="en-US" sz="2000" dirty="0">
              <a:solidFill>
                <a:schemeClr val="tx1"/>
              </a:solidFill>
            </a:endParaRPr>
          </a:p>
          <a:p>
            <a:r>
              <a:rPr lang="en-US" sz="2000" dirty="0">
                <a:solidFill>
                  <a:schemeClr val="tx1"/>
                </a:solidFill>
              </a:rPr>
              <a:t>Center for Hearing and Communication </a:t>
            </a:r>
            <a:r>
              <a:rPr lang="en-US" sz="2000" dirty="0">
                <a:solidFill>
                  <a:schemeClr val="tx1"/>
                </a:solidFill>
                <a:hlinkClick r:id="rId9"/>
              </a:rPr>
              <a:t>http://chchearing.org/</a:t>
            </a:r>
            <a:endParaRPr lang="en-US" sz="2000" dirty="0">
              <a:solidFill>
                <a:schemeClr val="tx1"/>
              </a:solidFill>
            </a:endParaRPr>
          </a:p>
          <a:p>
            <a:r>
              <a:rPr lang="en-US" sz="2000" dirty="0">
                <a:solidFill>
                  <a:schemeClr val="tx1"/>
                </a:solidFill>
              </a:rPr>
              <a:t>Sunshine Cottage </a:t>
            </a:r>
            <a:r>
              <a:rPr lang="en-US" sz="2000" dirty="0">
                <a:solidFill>
                  <a:schemeClr val="tx1"/>
                </a:solidFill>
                <a:hlinkClick r:id="rId10"/>
              </a:rPr>
              <a:t>https://www.sunshinecottage.org</a:t>
            </a:r>
            <a:endParaRPr lang="en-US" sz="2000" dirty="0">
              <a:solidFill>
                <a:schemeClr val="tx1"/>
              </a:solidFill>
            </a:endParaRPr>
          </a:p>
          <a:p>
            <a:r>
              <a:rPr lang="en-US" sz="2000" dirty="0">
                <a:solidFill>
                  <a:schemeClr val="tx1"/>
                </a:solidFill>
              </a:rPr>
              <a:t>Cochlear </a:t>
            </a:r>
            <a:r>
              <a:rPr lang="en-US" sz="2100" dirty="0">
                <a:solidFill>
                  <a:schemeClr val="tx1"/>
                </a:solidFill>
                <a:hlinkClick r:id="rId11"/>
              </a:rPr>
              <a:t>https://www.webmd.com/parenting</a:t>
            </a:r>
            <a:endParaRPr lang="en-US" sz="2100" dirty="0">
              <a:solidFill>
                <a:schemeClr val="tx1"/>
              </a:solidFill>
            </a:endParaRPr>
          </a:p>
          <a:p>
            <a:r>
              <a:rPr lang="en-US" sz="2100" dirty="0">
                <a:solidFill>
                  <a:schemeClr val="tx1"/>
                </a:solidFill>
                <a:hlinkClick r:id="rId12"/>
              </a:rPr>
              <a:t>https://www.familyeducation.com</a:t>
            </a:r>
            <a:endParaRPr lang="en-US" sz="2100" dirty="0">
              <a:solidFill>
                <a:schemeClr val="tx1"/>
              </a:solidFill>
            </a:endParaRPr>
          </a:p>
          <a:p>
            <a:r>
              <a:rPr lang="en-US" sz="2100" dirty="0">
                <a:solidFill>
                  <a:schemeClr val="tx1"/>
                </a:solidFill>
                <a:hlinkClick r:id="rId13"/>
              </a:rPr>
              <a:t>http://recipegeek.com</a:t>
            </a:r>
            <a:endParaRPr lang="en-US" sz="2100" dirty="0">
              <a:solidFill>
                <a:schemeClr val="tx1"/>
              </a:solidFill>
            </a:endParaRPr>
          </a:p>
          <a:p>
            <a:r>
              <a:rPr lang="en-US" sz="2100" dirty="0">
                <a:solidFill>
                  <a:schemeClr val="tx1"/>
                </a:solidFill>
                <a:hlinkClick r:id="rId14"/>
              </a:rPr>
              <a:t>https://www.oticon.com</a:t>
            </a:r>
            <a:endParaRPr lang="en-US" sz="2100" dirty="0">
              <a:solidFill>
                <a:schemeClr val="tx1"/>
              </a:solidFill>
            </a:endParaRPr>
          </a:p>
          <a:p>
            <a:r>
              <a:rPr lang="en-US" sz="2100" dirty="0">
                <a:solidFill>
                  <a:schemeClr val="tx1"/>
                </a:solidFill>
                <a:hlinkClick r:id="rId15"/>
              </a:rPr>
              <a:t>https://www.healthyhearing.com</a:t>
            </a:r>
            <a:endParaRPr lang="en-US" sz="2100" dirty="0">
              <a:solidFill>
                <a:schemeClr val="tx1"/>
              </a:solidFill>
            </a:endParaRPr>
          </a:p>
          <a:p>
            <a:r>
              <a:rPr lang="en-US" sz="2100" dirty="0">
                <a:solidFill>
                  <a:schemeClr val="tx1"/>
                </a:solidFill>
                <a:hlinkClick r:id="rId16"/>
              </a:rPr>
              <a:t>https://successforkidswithhearingloss.com</a:t>
            </a:r>
            <a:endParaRPr lang="en-US" sz="2100" dirty="0">
              <a:solidFill>
                <a:schemeClr val="tx1"/>
              </a:solidFill>
            </a:endParaRPr>
          </a:p>
          <a:p>
            <a:endParaRPr lang="en-US" sz="2100"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p>
        </p:txBody>
      </p:sp>
    </p:spTree>
    <p:extLst>
      <p:ext uri="{BB962C8B-B14F-4D97-AF65-F5344CB8AC3E}">
        <p14:creationId xmlns:p14="http://schemas.microsoft.com/office/powerpoint/2010/main" val="3841744384"/>
      </p:ext>
    </p:extLst>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D5376-12AB-4EB1-9980-1819A5E33440}"/>
              </a:ext>
            </a:extLst>
          </p:cNvPr>
          <p:cNvSpPr>
            <a:spLocks noGrp="1"/>
          </p:cNvSpPr>
          <p:nvPr>
            <p:ph type="ctrTitle"/>
          </p:nvPr>
        </p:nvSpPr>
        <p:spPr>
          <a:xfrm>
            <a:off x="271463" y="350838"/>
            <a:ext cx="11722100" cy="584951"/>
          </a:xfrm>
          <a:solidFill>
            <a:srgbClr val="00A89E"/>
          </a:solidFill>
        </p:spPr>
        <p:txBody>
          <a:bodyPr rtlCol="0" anchor="t">
            <a:noAutofit/>
          </a:bodyPr>
          <a:lstStyle/>
          <a:p>
            <a:pPr eaLnBrk="1" fontAlgn="auto" hangingPunct="1">
              <a:spcAft>
                <a:spcPts val="0"/>
              </a:spcAft>
              <a:defRPr/>
            </a:pPr>
            <a:r>
              <a:rPr lang="es-ES" sz="4000" dirty="0">
                <a:solidFill>
                  <a:schemeClr val="bg1"/>
                </a:solidFill>
                <a:latin typeface="Bernard MT Condensed" panose="02050806060905020404" pitchFamily="18" charset="0"/>
              </a:rPr>
              <a:t>Para preguntas o solicitar materiales</a:t>
            </a:r>
            <a:endParaRPr lang="es-ES" sz="4800" dirty="0">
              <a:solidFill>
                <a:schemeClr val="bg1"/>
              </a:solidFill>
              <a:latin typeface="Bernard MT Condensed" panose="02050806060905020404" pitchFamily="18" charset="0"/>
            </a:endParaRPr>
          </a:p>
        </p:txBody>
      </p:sp>
      <p:pic>
        <p:nvPicPr>
          <p:cNvPr id="43014" name="Content Placeholder 6">
            <a:extLst>
              <a:ext uri="{FF2B5EF4-FFF2-40B4-BE49-F238E27FC236}">
                <a16:creationId xmlns:a16="http://schemas.microsoft.com/office/drawing/2014/main" id="{738D4AA3-1C12-4275-BDAB-1188D7B7C4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921108" y="5198895"/>
            <a:ext cx="2672615" cy="287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4A20B8A5-861B-4816-A865-1687FCFC22FF}"/>
              </a:ext>
            </a:extLst>
          </p:cNvPr>
          <p:cNvPicPr>
            <a:picLocks noChangeAspect="1"/>
          </p:cNvPicPr>
          <p:nvPr/>
        </p:nvPicPr>
        <p:blipFill>
          <a:blip r:embed="rId4"/>
          <a:stretch>
            <a:fillRect/>
          </a:stretch>
        </p:blipFill>
        <p:spPr>
          <a:xfrm>
            <a:off x="2173750" y="940771"/>
            <a:ext cx="7756634" cy="5738168"/>
          </a:xfrm>
          <a:prstGeom prst="rect">
            <a:avLst/>
          </a:prstGeom>
        </p:spPr>
      </p:pic>
      <p:sp>
        <p:nvSpPr>
          <p:cNvPr id="7" name="Oval 6">
            <a:extLst>
              <a:ext uri="{FF2B5EF4-FFF2-40B4-BE49-F238E27FC236}">
                <a16:creationId xmlns:a16="http://schemas.microsoft.com/office/drawing/2014/main" id="{95AE262C-35A3-43FF-B9FB-2DAEC4FC116A}"/>
              </a:ext>
            </a:extLst>
          </p:cNvPr>
          <p:cNvSpPr/>
          <p:nvPr/>
        </p:nvSpPr>
        <p:spPr>
          <a:xfrm>
            <a:off x="8892540" y="1348740"/>
            <a:ext cx="1037844" cy="59436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Tree>
    <p:extLst>
      <p:ext uri="{BB962C8B-B14F-4D97-AF65-F5344CB8AC3E}">
        <p14:creationId xmlns:p14="http://schemas.microsoft.com/office/powerpoint/2010/main" val="213491442"/>
      </p:ext>
    </p:extLst>
  </p:cSld>
  <p:clrMapOvr>
    <a:masterClrMapping/>
  </p:clrMapOvr>
  <mc:AlternateContent xmlns:mc="http://schemas.openxmlformats.org/markup-compatibility/2006" xmlns:p14="http://schemas.microsoft.com/office/powerpoint/2010/main">
    <mc:Choice Requires="p14">
      <p:transition spd="slow" p14:dur="2000" advClick="0" advTm="45000"/>
    </mc:Choice>
    <mc:Fallback xmlns="">
      <p:transition spd="slow" advClick="0" advTm="45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0840" y="350466"/>
            <a:ext cx="11723238" cy="2309607"/>
          </a:xfrm>
        </p:spPr>
        <p:txBody>
          <a:bodyPr>
            <a:normAutofit/>
          </a:bodyPr>
          <a:lstStyle/>
          <a:p>
            <a:r>
              <a:rPr lang="es-ES" dirty="0">
                <a:latin typeface="Bernard MT Condensed" panose="02050806060905020404" pitchFamily="18" charset="0"/>
              </a:rPr>
              <a:t>Para preguntas o solicitar materiales</a:t>
            </a:r>
            <a:r>
              <a:rPr lang="en-US" dirty="0">
                <a:latin typeface="Bernard MT Condensed" panose="02050806060905020404" pitchFamily="18" charset="0"/>
              </a:rPr>
              <a:t/>
            </a:r>
            <a:br>
              <a:rPr lang="en-US" dirty="0">
                <a:latin typeface="Bernard MT Condensed" panose="02050806060905020404" pitchFamily="18" charset="0"/>
              </a:rPr>
            </a:br>
            <a:r>
              <a:rPr lang="en-US" dirty="0">
                <a:latin typeface="Bernard MT Condensed" panose="02050806060905020404" pitchFamily="18" charset="0"/>
              </a:rPr>
              <a:t> </a:t>
            </a:r>
            <a:endParaRPr lang="es-ES" dirty="0">
              <a:latin typeface="Bernard MT Condensed" panose="02050806060905020404" pitchFamily="18" charset="0"/>
            </a:endParaRPr>
          </a:p>
        </p:txBody>
      </p:sp>
      <p:sp>
        <p:nvSpPr>
          <p:cNvPr id="3" name="Subtitle 2"/>
          <p:cNvSpPr>
            <a:spLocks noGrp="1"/>
          </p:cNvSpPr>
          <p:nvPr>
            <p:ph type="subTitle" idx="1"/>
          </p:nvPr>
        </p:nvSpPr>
        <p:spPr>
          <a:xfrm>
            <a:off x="1417122" y="2663889"/>
            <a:ext cx="9144000" cy="3368778"/>
          </a:xfrm>
        </p:spPr>
        <p:txBody>
          <a:bodyPr>
            <a:normAutofit/>
          </a:bodyPr>
          <a:lstStyle/>
          <a:p>
            <a:r>
              <a:rPr lang="es-ES" sz="4400" dirty="0">
                <a:latin typeface="Bernard MT Condensed" panose="02050806060905020404" pitchFamily="18" charset="0"/>
              </a:rPr>
              <a:t>Sitio web – “Oír para Aprender”</a:t>
            </a:r>
          </a:p>
          <a:p>
            <a:r>
              <a:rPr lang="es-ES" sz="8000" dirty="0">
                <a:latin typeface="Bernard MT Condensed" panose="02050806060905020404" pitchFamily="18" charset="0"/>
              </a:rPr>
              <a:t>Contáctanos</a:t>
            </a:r>
          </a:p>
          <a:p>
            <a:endParaRPr lang="en-US" sz="3200" dirty="0">
              <a:latin typeface="Berlin Sans FB" panose="020E0602020502020306" pitchFamily="34" charset="0"/>
            </a:endParaRPr>
          </a:p>
          <a:p>
            <a:endParaRPr lang="es-ES" dirty="0"/>
          </a:p>
        </p:txBody>
      </p:sp>
      <p:pic>
        <p:nvPicPr>
          <p:cNvPr id="4" name="Content Placeholder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flipH="1">
            <a:off x="2058330" y="4458076"/>
            <a:ext cx="701101" cy="3444809"/>
          </a:xfrm>
          <a:prstGeom prst="rect">
            <a:avLst/>
          </a:prstGeom>
        </p:spPr>
      </p:pic>
      <p:pic>
        <p:nvPicPr>
          <p:cNvPr id="5" name="Picture 4"/>
          <p:cNvPicPr>
            <a:picLocks noChangeAspect="1"/>
          </p:cNvPicPr>
          <p:nvPr/>
        </p:nvPicPr>
        <p:blipFill>
          <a:blip r:embed="rId4"/>
          <a:stretch>
            <a:fillRect/>
          </a:stretch>
        </p:blipFill>
        <p:spPr>
          <a:xfrm>
            <a:off x="8478982" y="5679803"/>
            <a:ext cx="3515096" cy="933900"/>
          </a:xfrm>
          <a:prstGeom prst="rect">
            <a:avLst/>
          </a:prstGeom>
        </p:spPr>
      </p:pic>
      <p:pic>
        <p:nvPicPr>
          <p:cNvPr id="6" name="Content Placeholder 13"/>
          <p:cNvPicPr>
            <a:picLocks noChangeAspect="1"/>
          </p:cNvPicPr>
          <p:nvPr/>
        </p:nvPicPr>
        <p:blipFill>
          <a:blip r:embed="rId5">
            <a:extLst>
              <a:ext uri="{BEBA8EAE-BF5A-486C-A8C5-ECC9F3942E4B}">
                <a14:imgProps xmlns:a14="http://schemas.microsoft.com/office/drawing/2010/main">
                  <a14:imgLayer r:embed="rId6">
                    <a14:imgEffect>
                      <a14:backgroundRemoval t="0" b="100000" l="904" r="100000">
                        <a14:foregroundMark x1="71586" y1="15175" x2="7831" y2="28599"/>
                        <a14:foregroundMark x1="48193" y1="24125" x2="1004" y2="46304"/>
                      </a14:backgroundRemoval>
                    </a14:imgEffect>
                  </a14:imgLayer>
                </a14:imgProps>
              </a:ext>
              <a:ext uri="{28A0092B-C50C-407E-A947-70E740481C1C}">
                <a14:useLocalDpi xmlns:a14="http://schemas.microsoft.com/office/drawing/2010/main" val="0"/>
              </a:ext>
            </a:extLst>
          </a:blip>
          <a:stretch>
            <a:fillRect/>
          </a:stretch>
        </p:blipFill>
        <p:spPr>
          <a:xfrm rot="249937" flipH="1">
            <a:off x="2121072" y="5104464"/>
            <a:ext cx="935844" cy="965911"/>
          </a:xfrm>
          <a:prstGeom prst="rect">
            <a:avLst/>
          </a:prstGeom>
        </p:spPr>
      </p:pic>
    </p:spTree>
    <p:extLst>
      <p:ext uri="{BB962C8B-B14F-4D97-AF65-F5344CB8AC3E}">
        <p14:creationId xmlns:p14="http://schemas.microsoft.com/office/powerpoint/2010/main" val="1990213810"/>
      </p:ext>
    </p:extLst>
  </p:cSld>
  <p:clrMapOvr>
    <a:masterClrMapping/>
  </p:clrMapOvr>
  <p:transition spd="med" advClick="0" advTm="45000">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391" y="261258"/>
            <a:ext cx="11864437" cy="805542"/>
          </a:xfrm>
        </p:spPr>
        <p:txBody>
          <a:bodyPr>
            <a:normAutofit fontScale="90000"/>
          </a:bodyPr>
          <a:lstStyle/>
          <a:p>
            <a:pPr algn="ctr"/>
            <a:r>
              <a:rPr lang="es-ES" b="1" dirty="0"/>
              <a:t>Desarrollo del cerebro en los primeros años de vida</a:t>
            </a:r>
          </a:p>
        </p:txBody>
      </p:sp>
      <p:sp>
        <p:nvSpPr>
          <p:cNvPr id="3" name="Content Placeholder 2"/>
          <p:cNvSpPr>
            <a:spLocks noGrp="1"/>
          </p:cNvSpPr>
          <p:nvPr>
            <p:ph sz="half" idx="1"/>
          </p:nvPr>
        </p:nvSpPr>
        <p:spPr>
          <a:xfrm>
            <a:off x="220027" y="1830717"/>
            <a:ext cx="4643655" cy="4333216"/>
          </a:xfrm>
        </p:spPr>
        <p:txBody>
          <a:bodyPr>
            <a:normAutofit/>
          </a:bodyPr>
          <a:lstStyle/>
          <a:p>
            <a:pPr marL="139700" indent="0">
              <a:buNone/>
            </a:pPr>
            <a:r>
              <a:rPr lang="es-ES" sz="2400" dirty="0">
                <a:latin typeface="Avenir Medium"/>
                <a:ea typeface="Adobe Hebrew" charset="0"/>
                <a:cs typeface="Adobe Hebrew" charset="0"/>
              </a:rPr>
              <a:t>“Periodo crítico” para la adquisición del lenguaje = cuando se desarrollan las facultades neurológicas (del cerebro) que permiten aprender el lenguaje, si se dan ciertas condiciones internas y/o externas relacionadas con el desarrollo del lenguaje.</a:t>
            </a:r>
            <a:endParaRPr lang="es-ES" sz="2400" dirty="0">
              <a:solidFill>
                <a:srgbClr val="FF0000"/>
              </a:solidFill>
              <a:latin typeface="Avenir Medium"/>
              <a:ea typeface="Adobe Hebrew" charset="0"/>
              <a:cs typeface="Adobe Hebrew" charset="0"/>
            </a:endParaRPr>
          </a:p>
          <a:p>
            <a:pPr marL="139700" indent="0">
              <a:buNone/>
            </a:pPr>
            <a:endParaRPr lang="es-ES" sz="2400" dirty="0">
              <a:solidFill>
                <a:srgbClr val="FF0000"/>
              </a:solidFill>
              <a:latin typeface="Avenir Medium"/>
              <a:ea typeface="Adobe Hebrew" charset="0"/>
              <a:cs typeface="Adobe Hebrew" charset="0"/>
            </a:endParaRPr>
          </a:p>
          <a:p>
            <a:pPr marL="139700" indent="0">
              <a:buNone/>
            </a:pPr>
            <a:r>
              <a:rPr lang="es-ES" sz="2400" dirty="0">
                <a:solidFill>
                  <a:srgbClr val="FF0000"/>
                </a:solidFill>
                <a:latin typeface="Avenir Medium"/>
                <a:ea typeface="Adobe Hebrew" charset="0"/>
                <a:cs typeface="Adobe Hebrew" charset="0"/>
              </a:rPr>
              <a:t>La interacción humana es indispensable.</a:t>
            </a:r>
          </a:p>
        </p:txBody>
      </p:sp>
      <p:pic>
        <p:nvPicPr>
          <p:cNvPr id="5" name="Content Placeholder 4" descr="http://image.slidesharecdn.com/criteriospedagogicos-130904233920-/95/criterios-pedagogicos-15-638.jpg?cb=137835673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863682" y="1295652"/>
            <a:ext cx="7184367" cy="4876547"/>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7235687" y="6313658"/>
            <a:ext cx="4812362" cy="276999"/>
          </a:xfrm>
          <a:prstGeom prst="rect">
            <a:avLst/>
          </a:prstGeom>
        </p:spPr>
        <p:txBody>
          <a:bodyPr wrap="square">
            <a:spAutoFit/>
          </a:bodyPr>
          <a:lstStyle/>
          <a:p>
            <a:r>
              <a:rPr lang="en-US" sz="1200" dirty="0">
                <a:solidFill>
                  <a:srgbClr val="5478BC"/>
                </a:solidFill>
                <a:latin typeface="Avenir Medium"/>
              </a:rPr>
              <a:t>https://rv2010.files.wordpress.com/2012/08/areas-cerebrales.jpg</a:t>
            </a:r>
          </a:p>
        </p:txBody>
      </p:sp>
      <p:pic>
        <p:nvPicPr>
          <p:cNvPr id="6" name="Picture 5">
            <a:extLst>
              <a:ext uri="{FF2B5EF4-FFF2-40B4-BE49-F238E27FC236}">
                <a16:creationId xmlns:a16="http://schemas.microsoft.com/office/drawing/2014/main" id="{122354DA-ADB1-442E-90DF-5D7B54D31B7C}"/>
              </a:ext>
            </a:extLst>
          </p:cNvPr>
          <p:cNvPicPr>
            <a:picLocks noChangeAspect="1"/>
          </p:cNvPicPr>
          <p:nvPr/>
        </p:nvPicPr>
        <p:blipFill>
          <a:blip r:embed="rId4"/>
          <a:stretch>
            <a:fillRect/>
          </a:stretch>
        </p:blipFill>
        <p:spPr>
          <a:xfrm>
            <a:off x="384846" y="6278822"/>
            <a:ext cx="1581496" cy="420176"/>
          </a:xfrm>
          <a:prstGeom prst="rect">
            <a:avLst/>
          </a:prstGeom>
        </p:spPr>
      </p:pic>
    </p:spTree>
    <p:extLst>
      <p:ext uri="{BB962C8B-B14F-4D97-AF65-F5344CB8AC3E}">
        <p14:creationId xmlns:p14="http://schemas.microsoft.com/office/powerpoint/2010/main" val="1119910089"/>
      </p:ext>
    </p:extLst>
  </p:cSld>
  <p:clrMapOvr>
    <a:masterClrMapping/>
  </p:clrMapOvr>
  <p:transition spd="med" advClick="0" advTm="45000">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92505" y="366623"/>
            <a:ext cx="6545179" cy="2396455"/>
          </a:xfrm>
        </p:spPr>
        <p:txBody>
          <a:bodyPr>
            <a:normAutofit fontScale="77500" lnSpcReduction="20000"/>
          </a:bodyPr>
          <a:lstStyle/>
          <a:p>
            <a:pPr marL="139700" indent="0" algn="ctr">
              <a:buNone/>
            </a:pPr>
            <a:r>
              <a:rPr lang="es-ES" sz="5200" dirty="0">
                <a:solidFill>
                  <a:schemeClr val="accent2"/>
                </a:solidFill>
                <a:latin typeface="Avenir Medium"/>
                <a:ea typeface="Baskerville Old Face" charset="0"/>
                <a:cs typeface="Baskerville Old Face" charset="0"/>
              </a:rPr>
              <a:t>El desarrollo cerebral en los primeros años de vida se va estructurando según la incorporación de nuevas experiencias.</a:t>
            </a:r>
          </a:p>
          <a:p>
            <a:endParaRPr lang="es-ES" dirty="0"/>
          </a:p>
        </p:txBody>
      </p:sp>
      <p:sp>
        <p:nvSpPr>
          <p:cNvPr id="4" name="Content Placeholder 3"/>
          <p:cNvSpPr>
            <a:spLocks noGrp="1"/>
          </p:cNvSpPr>
          <p:nvPr>
            <p:ph sz="half" idx="2"/>
          </p:nvPr>
        </p:nvSpPr>
        <p:spPr>
          <a:xfrm>
            <a:off x="192505" y="2932043"/>
            <a:ext cx="6545179" cy="3395300"/>
          </a:xfrm>
        </p:spPr>
        <p:txBody>
          <a:bodyPr>
            <a:noAutofit/>
          </a:bodyPr>
          <a:lstStyle/>
          <a:p>
            <a:pPr marL="139700" indent="0">
              <a:buNone/>
            </a:pPr>
            <a:r>
              <a:rPr lang="es-ES" sz="2400" dirty="0">
                <a:latin typeface="Avenir Medium"/>
                <a:ea typeface="Adobe Hebrew" charset="0"/>
                <a:cs typeface="Adobe Hebrew" charset="0"/>
              </a:rPr>
              <a:t>Existen 3 elementos importantes:</a:t>
            </a:r>
          </a:p>
          <a:p>
            <a:pPr lvl="1"/>
            <a:r>
              <a:rPr lang="es-ES" dirty="0">
                <a:latin typeface="Avenir Medium"/>
                <a:ea typeface="Adobe Hebrew" charset="0"/>
                <a:cs typeface="Adobe Hebrew" charset="0"/>
              </a:rPr>
              <a:t>Periodos sensibles y su relación con la organización cerebral.</a:t>
            </a:r>
          </a:p>
          <a:p>
            <a:pPr lvl="1"/>
            <a:r>
              <a:rPr lang="es-ES" dirty="0">
                <a:latin typeface="Avenir Medium"/>
                <a:ea typeface="Adobe Hebrew" charset="0"/>
                <a:cs typeface="Adobe Hebrew" charset="0"/>
              </a:rPr>
              <a:t>Plasticidad cerebral (capacidad de cambiar como resultado de la experiencia) y su relevancia en el aprendizaje.</a:t>
            </a:r>
          </a:p>
          <a:p>
            <a:pPr lvl="1"/>
            <a:r>
              <a:rPr lang="es-ES" dirty="0">
                <a:latin typeface="Avenir Medium"/>
                <a:ea typeface="Adobe Hebrew" charset="0"/>
                <a:cs typeface="Adobe Hebrew" charset="0"/>
              </a:rPr>
              <a:t>Ambientes enriquecidos que influyen en el aprendizaje.</a:t>
            </a:r>
          </a:p>
        </p:txBody>
      </p:sp>
      <p:pic>
        <p:nvPicPr>
          <p:cNvPr id="2050" name="Picture 2" descr="http://www.elorigendelhombre.com/objetos/mente%20cerebro%20zonas%2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6843" y="520704"/>
            <a:ext cx="4849376" cy="5532226"/>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p:cNvSpPr/>
          <p:nvPr/>
        </p:nvSpPr>
        <p:spPr>
          <a:xfrm>
            <a:off x="7046843" y="6313658"/>
            <a:ext cx="5001206" cy="276999"/>
          </a:xfrm>
          <a:prstGeom prst="rect">
            <a:avLst/>
          </a:prstGeom>
        </p:spPr>
        <p:txBody>
          <a:bodyPr wrap="square">
            <a:spAutoFit/>
          </a:bodyPr>
          <a:lstStyle/>
          <a:p>
            <a:pPr algn="ctr"/>
            <a:r>
              <a:rPr lang="en-US" sz="1200" dirty="0">
                <a:solidFill>
                  <a:srgbClr val="5478BC"/>
                </a:solidFill>
                <a:latin typeface="Avenir Medium"/>
              </a:rPr>
              <a:t>https://rv2010.files.wordpress.com/2012/08/areas-cerebrales.jpg</a:t>
            </a:r>
          </a:p>
        </p:txBody>
      </p:sp>
    </p:spTree>
    <p:extLst>
      <p:ext uri="{BB962C8B-B14F-4D97-AF65-F5344CB8AC3E}">
        <p14:creationId xmlns:p14="http://schemas.microsoft.com/office/powerpoint/2010/main" val="3190823228"/>
      </p:ext>
    </p:extLst>
  </p:cSld>
  <p:clrMapOvr>
    <a:masterClrMapping/>
  </p:clrMapOvr>
  <p:transition spd="med" advClick="0" advTm="45000">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31626" y="304800"/>
            <a:ext cx="2375452" cy="6235148"/>
          </a:xfrm>
        </p:spPr>
        <p:txBody>
          <a:bodyPr vert="vert">
            <a:normAutofit/>
          </a:bodyPr>
          <a:lstStyle/>
          <a:p>
            <a:pPr algn="ctr"/>
            <a:r>
              <a:rPr lang="es-ES" b="1" dirty="0">
                <a:solidFill>
                  <a:srgbClr val="5478BC"/>
                </a:solidFill>
                <a:latin typeface="Avenir Medium"/>
              </a:rPr>
              <a:t>El Cerebro y el Aprendizaje</a:t>
            </a:r>
          </a:p>
        </p:txBody>
      </p:sp>
      <p:pic>
        <p:nvPicPr>
          <p:cNvPr id="1026" name="Picture 2" descr="http://image.slidesharecdn.com/expo1-110616163007-phpapp02/95/desarrollo-del-cerebro-5-728.jpg?cb=1308242411"/>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472217" y="106621"/>
            <a:ext cx="8741357" cy="617491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6712971" y="6323598"/>
            <a:ext cx="5001206" cy="276999"/>
          </a:xfrm>
          <a:prstGeom prst="rect">
            <a:avLst/>
          </a:prstGeom>
        </p:spPr>
        <p:txBody>
          <a:bodyPr wrap="square">
            <a:spAutoFit/>
          </a:bodyPr>
          <a:lstStyle/>
          <a:p>
            <a:pPr algn="ctr"/>
            <a:r>
              <a:rPr lang="en-US" sz="1200" dirty="0">
                <a:solidFill>
                  <a:srgbClr val="5478BC"/>
                </a:solidFill>
                <a:latin typeface="Avenir Medium"/>
              </a:rPr>
              <a:t>https://rv2010.files.wordpress.com/2012/08/areas-cerebrales.jpg</a:t>
            </a:r>
          </a:p>
        </p:txBody>
      </p:sp>
    </p:spTree>
    <p:extLst>
      <p:ext uri="{BB962C8B-B14F-4D97-AF65-F5344CB8AC3E}">
        <p14:creationId xmlns:p14="http://schemas.microsoft.com/office/powerpoint/2010/main" val="3264096503"/>
      </p:ext>
    </p:extLst>
  </p:cSld>
  <p:clrMapOvr>
    <a:masterClrMapping/>
  </p:clrMapOvr>
  <p:transition spd="med" advClick="0" advTm="45000">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s-419" b="1">
                <a:solidFill>
                  <a:schemeClr val="accent2"/>
                </a:solidFill>
              </a:rPr>
              <a:t>Todo tiene como base el cerebro</a:t>
            </a:r>
            <a:endParaRPr lang="es-419" b="1" dirty="0">
              <a:solidFill>
                <a:schemeClr val="accent2"/>
              </a:solidFill>
            </a:endParaRPr>
          </a:p>
        </p:txBody>
      </p:sp>
      <p:sp>
        <p:nvSpPr>
          <p:cNvPr id="3" name="Content Placeholder 2"/>
          <p:cNvSpPr>
            <a:spLocks noGrp="1"/>
          </p:cNvSpPr>
          <p:nvPr>
            <p:ph idx="1"/>
          </p:nvPr>
        </p:nvSpPr>
        <p:spPr>
          <a:xfrm>
            <a:off x="6257108" y="1825625"/>
            <a:ext cx="5096691" cy="4606804"/>
          </a:xfrm>
        </p:spPr>
        <p:txBody>
          <a:bodyPr>
            <a:normAutofit fontScale="92500" lnSpcReduction="20000"/>
          </a:bodyPr>
          <a:lstStyle/>
          <a:p>
            <a:r>
              <a:rPr lang="es-419" dirty="0"/>
              <a:t>Así como todos los estímulos sensoriales, la audición sucede en el cerebro.</a:t>
            </a:r>
          </a:p>
          <a:p>
            <a:r>
              <a:rPr lang="es-419" dirty="0"/>
              <a:t> La Dra. Carol </a:t>
            </a:r>
            <a:r>
              <a:rPr lang="es-419" dirty="0" err="1"/>
              <a:t>Flexer</a:t>
            </a:r>
            <a:r>
              <a:rPr lang="es-419" dirty="0"/>
              <a:t> nos exhorta a que “pensemos en la pérdida de audición como un </a:t>
            </a:r>
            <a:r>
              <a:rPr lang="es-419" b="1" dirty="0"/>
              <a:t>problema en la puerta de entrada</a:t>
            </a:r>
            <a:r>
              <a:rPr lang="es-419" dirty="0"/>
              <a:t>, porque los oídos son la puerta de entrada del cerebro”.</a:t>
            </a:r>
            <a:endParaRPr lang="es-419" i="1" dirty="0"/>
          </a:p>
          <a:p>
            <a:endParaRPr lang="en-US" dirty="0"/>
          </a:p>
          <a:p>
            <a:pPr marL="0" indent="0">
              <a:buNone/>
            </a:pPr>
            <a:r>
              <a:rPr lang="en-US" dirty="0"/>
              <a:t>Video Clip:</a:t>
            </a:r>
          </a:p>
          <a:p>
            <a:pPr marL="0" indent="0">
              <a:buNone/>
            </a:pPr>
            <a:r>
              <a:rPr lang="en-US" dirty="0">
                <a:hlinkClick r:id="rId3"/>
              </a:rPr>
              <a:t>https://www.youtube.com/watch?v=uTaYu5R45a4</a:t>
            </a:r>
            <a:endParaRPr lang="en-US" dirty="0"/>
          </a:p>
          <a:p>
            <a:pPr marL="0" indent="0">
              <a:buNone/>
            </a:pPr>
            <a:endParaRPr lang="en-US" dirty="0"/>
          </a:p>
          <a:p>
            <a:endParaRPr lang="en-US" dirty="0"/>
          </a:p>
        </p:txBody>
      </p:sp>
      <p:pic>
        <p:nvPicPr>
          <p:cNvPr id="4" name="Content Placeholder 3">
            <a:extLst>
              <a:ext uri="{FF2B5EF4-FFF2-40B4-BE49-F238E27FC236}">
                <a16:creationId xmlns:a16="http://schemas.microsoft.com/office/drawing/2014/main" id="{6155A823-E1F0-4F1F-8F4D-8020E0BE33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57214" y="230188"/>
            <a:ext cx="1396586" cy="1328349"/>
          </a:xfrm>
          <a:prstGeom prst="rect">
            <a:avLst/>
          </a:prstGeom>
        </p:spPr>
      </p:pic>
      <p:pic>
        <p:nvPicPr>
          <p:cNvPr id="5" name="Picture 4"/>
          <p:cNvPicPr>
            <a:picLocks noChangeAspect="1"/>
          </p:cNvPicPr>
          <p:nvPr/>
        </p:nvPicPr>
        <p:blipFill>
          <a:blip r:embed="rId5"/>
          <a:stretch>
            <a:fillRect/>
          </a:stretch>
        </p:blipFill>
        <p:spPr>
          <a:xfrm>
            <a:off x="1110343" y="1570158"/>
            <a:ext cx="4585062" cy="4862271"/>
          </a:xfrm>
          <a:prstGeom prst="rect">
            <a:avLst/>
          </a:prstGeom>
        </p:spPr>
      </p:pic>
    </p:spTree>
    <p:extLst>
      <p:ext uri="{BB962C8B-B14F-4D97-AF65-F5344CB8AC3E}">
        <p14:creationId xmlns:p14="http://schemas.microsoft.com/office/powerpoint/2010/main" val="2202228149"/>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 name="Rectangle 191">
            <a:extLst>
              <a:ext uri="{FF2B5EF4-FFF2-40B4-BE49-F238E27FC236}">
                <a16:creationId xmlns:a16="http://schemas.microsoft.com/office/drawing/2014/main" id="{4038CB10-1F5C-4D54-9DF7-12586DE5B00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3C5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24256" y="4767072"/>
            <a:ext cx="6594189" cy="1625210"/>
          </a:xfrm>
        </p:spPr>
        <p:txBody>
          <a:bodyPr>
            <a:normAutofit fontScale="90000"/>
          </a:bodyPr>
          <a:lstStyle/>
          <a:p>
            <a:pPr algn="r"/>
            <a:r>
              <a:rPr lang="es-419" sz="4100" b="1">
                <a:solidFill>
                  <a:srgbClr val="FFFFFF"/>
                </a:solidFill>
              </a:rPr>
              <a:t>El lugar en el que los sonidos cobran sentido: EL CEREBRO</a:t>
            </a:r>
          </a:p>
        </p:txBody>
      </p:sp>
      <p:pic>
        <p:nvPicPr>
          <p:cNvPr id="2052" name="Picture 4" descr="Image result for brain hearing oticon in children">
            <a:extLst>
              <a:ext uri="{FF2B5EF4-FFF2-40B4-BE49-F238E27FC236}">
                <a16:creationId xmlns:a16="http://schemas.microsoft.com/office/drawing/2014/main" id="{259A6A35-4B48-49E5-87B3-1E7565697C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618" b="-1"/>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193" name="Rectangle 192">
            <a:extLst>
              <a:ext uri="{FF2B5EF4-FFF2-40B4-BE49-F238E27FC236}">
                <a16:creationId xmlns:a16="http://schemas.microsoft.com/office/drawing/2014/main" id="{73ED6512-6858-4552-B699-9A97FE9A4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8029319" y="917725"/>
            <a:ext cx="3424739" cy="4852362"/>
          </a:xfrm>
        </p:spPr>
        <p:txBody>
          <a:bodyPr anchor="ctr">
            <a:normAutofit/>
          </a:bodyPr>
          <a:lstStyle/>
          <a:p>
            <a:r>
              <a:rPr lang="es-419" sz="2000" dirty="0">
                <a:solidFill>
                  <a:srgbClr val="FFFFFF"/>
                </a:solidFill>
              </a:rPr>
              <a:t>Durante los primeros años de vida, el desarrollo del cerebro es rápido y complejo, y cada nueva experiencia que el niño recibe a través de los sentidos crea nuevas conexiones y rutas neuronales. </a:t>
            </a:r>
          </a:p>
          <a:p>
            <a:r>
              <a:rPr lang="es-419" sz="2000" dirty="0">
                <a:solidFill>
                  <a:srgbClr val="FFFFFF"/>
                </a:solidFill>
              </a:rPr>
              <a:t>La repetición es crucial para fortalecer estas rutas y, en el caso de la audición, repetir palabras y sonidos ayuda a que el cerebro del niño se desarrolle.</a:t>
            </a:r>
            <a:endParaRPr lang="en-US" sz="2000" dirty="0">
              <a:solidFill>
                <a:srgbClr val="FFFFFF"/>
              </a:solidFill>
            </a:endParaRPr>
          </a:p>
          <a:p>
            <a:endParaRPr lang="en-US" sz="2000" dirty="0">
              <a:solidFill>
                <a:srgbClr val="FFFFFF"/>
              </a:solidFill>
            </a:endParaRPr>
          </a:p>
        </p:txBody>
      </p:sp>
    </p:spTree>
    <p:extLst>
      <p:ext uri="{BB962C8B-B14F-4D97-AF65-F5344CB8AC3E}">
        <p14:creationId xmlns:p14="http://schemas.microsoft.com/office/powerpoint/2010/main" val="2302999933"/>
      </p:ext>
    </p:extLst>
  </p:cSld>
  <p:clrMapOvr>
    <a:masterClrMapping/>
  </p:clrMapOvr>
  <p:transition spd="med">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LC-Tutorials-power-point-template8.8.2016" id="{D9AFD9BA-169F-054F-813B-A08AAB38C0C1}" vid="{355302CD-998B-354D-94EF-FD3FBC9CE10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4404</Words>
  <Application>Microsoft Office PowerPoint</Application>
  <PresentationFormat>Widescreen</PresentationFormat>
  <Paragraphs>413</Paragraphs>
  <Slides>43</Slides>
  <Notes>36</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43</vt:i4>
      </vt:variant>
    </vt:vector>
  </HeadingPairs>
  <TitlesOfParts>
    <vt:vector size="62" baseType="lpstr">
      <vt:lpstr>Adobe Hebrew</vt:lpstr>
      <vt:lpstr>Aharoni</vt:lpstr>
      <vt:lpstr>Arial</vt:lpstr>
      <vt:lpstr>Avenir Book</vt:lpstr>
      <vt:lpstr>Avenir Light</vt:lpstr>
      <vt:lpstr>Avenir Medium</vt:lpstr>
      <vt:lpstr>Baskerville Old Face</vt:lpstr>
      <vt:lpstr>Berlin Sans FB</vt:lpstr>
      <vt:lpstr>Bernard MT Condensed</vt:lpstr>
      <vt:lpstr>Calibri</vt:lpstr>
      <vt:lpstr>Gill Sans MT</vt:lpstr>
      <vt:lpstr>Helvetica-Bold</vt:lpstr>
      <vt:lpstr>Helvetica-BoldOblique</vt:lpstr>
      <vt:lpstr>Mangal</vt:lpstr>
      <vt:lpstr>Old Standard TT</vt:lpstr>
      <vt:lpstr>Overlock</vt:lpstr>
      <vt:lpstr>Times New Roman</vt:lpstr>
      <vt:lpstr>Wingdings</vt:lpstr>
      <vt:lpstr>Office Theme</vt:lpstr>
      <vt:lpstr>Habilidades auditivas y el desarrollo del lenguaje  El rol de los padres</vt:lpstr>
      <vt:lpstr>Objetivos de aprendizaje</vt:lpstr>
      <vt:lpstr>PowerPoint Presentation</vt:lpstr>
      <vt:lpstr>El desarrollo auditivo inicia muy TEMPRANO en la vida</vt:lpstr>
      <vt:lpstr>Desarrollo del cerebro en los primeros años de vida</vt:lpstr>
      <vt:lpstr>PowerPoint Presentation</vt:lpstr>
      <vt:lpstr>El Cerebro y el Aprendizaje</vt:lpstr>
      <vt:lpstr>Todo tiene como base el cerebro</vt:lpstr>
      <vt:lpstr>El lugar en el que los sonidos cobran sentido: EL CEREBRO</vt:lpstr>
      <vt:lpstr>Todo tiene como base el cerebro</vt:lpstr>
      <vt:lpstr>Este “portero” tiene un trabajo muy importante!   </vt:lpstr>
      <vt:lpstr>Los padres son los que se deben asegurar que el “portero” de sus hijos este en pie y trabajando todo el día.</vt:lpstr>
      <vt:lpstr>Educando a otros que cuidan a sus niños</vt:lpstr>
      <vt:lpstr>El tiempo de audición es valioso para el desarrollo del cerebro. </vt:lpstr>
      <vt:lpstr>Las horas se SUMAN – niños pequeños y edad pre escolar.</vt:lpstr>
      <vt:lpstr>Aprendizaje Incidental</vt:lpstr>
      <vt:lpstr>Establecer un buen ambiente de sonido</vt:lpstr>
      <vt:lpstr>Distancia de la fuente del sonido </vt:lpstr>
      <vt:lpstr>Ruido de fondo</vt:lpstr>
      <vt:lpstr>Reverberación o eco de fondo </vt:lpstr>
      <vt:lpstr>¿Qué habilidad se desarrollan primero?</vt:lpstr>
      <vt:lpstr>Jerarquía de las habilidades auditivas</vt:lpstr>
      <vt:lpstr>Jerarquía o etapas del desarrollo auditivo “Aprender a escuchar es un proceso”</vt:lpstr>
      <vt:lpstr>Detección</vt:lpstr>
      <vt:lpstr>Discriminación</vt:lpstr>
      <vt:lpstr>Identificación</vt:lpstr>
      <vt:lpstr>Comprensión</vt:lpstr>
      <vt:lpstr>Oportunidades diarias para practicar las habilidades en casa</vt:lpstr>
      <vt:lpstr>Hablemos de su rutina diaria, sus metas, ejemplos…</vt:lpstr>
      <vt:lpstr>Importancia de hablarle a nuestros bebes y niños pequeños.</vt:lpstr>
      <vt:lpstr>Edades y etapas del desarrollo del habla y lenguaje</vt:lpstr>
      <vt:lpstr>Nacimiento a 1 año</vt:lpstr>
      <vt:lpstr> Hitos del desarrollo 1 a 2 años</vt:lpstr>
      <vt:lpstr> 2 a 3 años</vt:lpstr>
      <vt:lpstr> 3 a 4 años</vt:lpstr>
      <vt:lpstr> 4 a 5 años</vt:lpstr>
      <vt:lpstr>Importancia de hablarle a nuestros bebes y niños pequeños.</vt:lpstr>
      <vt:lpstr>Recursos GRATIS online</vt:lpstr>
      <vt:lpstr>Recursos GRATIS online</vt:lpstr>
      <vt:lpstr>Recursos GRATIS online</vt:lpstr>
      <vt:lpstr>Referencias adicionales y créditos por la imágenes </vt:lpstr>
      <vt:lpstr>Para preguntas o solicitar materiales</vt:lpstr>
      <vt:lpstr>Para preguntas o solicitar materiales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Habilidades auditivas y el desarrollo del lenguaje  El rol de los padres</dc:title>
  <dc:creator>Ana Beatriz Caballero</dc:creator>
  <cp:lastModifiedBy>Ana Beatriz Caballero</cp:lastModifiedBy>
  <cp:revision>8</cp:revision>
  <dcterms:created xsi:type="dcterms:W3CDTF">2019-04-24T16:32:32Z</dcterms:created>
  <dcterms:modified xsi:type="dcterms:W3CDTF">2019-04-26T21:56:36Z</dcterms:modified>
</cp:coreProperties>
</file>